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sldIdLst>
    <p:sldId id="257" r:id="rId2"/>
    <p:sldId id="258" r:id="rId3"/>
    <p:sldId id="260"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6"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Lst>
  <p:sldSz cx="9906000" cy="6858000" type="A4"/>
  <p:notesSz cx="7099300" cy="10234613"/>
  <p:defaultTextStyle>
    <a:defPPr>
      <a:defRPr lang="en-US"/>
    </a:defPPr>
    <a:lvl1pPr marL="0" algn="l" defTabSz="957816" rtl="0" eaLnBrk="1" latinLnBrk="0" hangingPunct="1">
      <a:defRPr sz="1900" kern="1200">
        <a:solidFill>
          <a:schemeClr val="tx1"/>
        </a:solidFill>
        <a:latin typeface="+mn-lt"/>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p:defaultTextStyle>
  <p:modifyVerifier cryptProviderType="rsaAES" cryptAlgorithmClass="hash" cryptAlgorithmType="typeAny" cryptAlgorithmSid="14" spinCount="100000" saltData="i/z7SCCKAHOw9wTB8YD2dA==" hashData="+hWPfCHF6F6+SkfIlPCzTqYsXQSoIWlmyKLTVbbxIC73+vK+zf8/unnMb0K9lOX+ZFqodIItDdpDv8ILrczx9g=="/>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0" d="100"/>
          <a:sy n="80" d="100"/>
        </p:scale>
        <p:origin x="1330" y="19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3076364" cy="511731"/>
          </a:xfrm>
          <a:prstGeom prst="rect">
            <a:avLst/>
          </a:prstGeom>
        </p:spPr>
        <p:txBody>
          <a:bodyPr vert="horz" lIns="103385" tIns="51692" rIns="103385" bIns="51692" rtlCol="0"/>
          <a:lstStyle>
            <a:lvl1pPr algn="l">
              <a:defRPr sz="1400"/>
            </a:lvl1pPr>
          </a:lstStyle>
          <a:p>
            <a:endParaRPr lang="en-IN"/>
          </a:p>
        </p:txBody>
      </p:sp>
      <p:sp>
        <p:nvSpPr>
          <p:cNvPr id="3" name="Date Placeholder 2"/>
          <p:cNvSpPr>
            <a:spLocks noGrp="1"/>
          </p:cNvSpPr>
          <p:nvPr>
            <p:ph type="dt" idx="1"/>
          </p:nvPr>
        </p:nvSpPr>
        <p:spPr>
          <a:xfrm>
            <a:off x="4021297" y="3"/>
            <a:ext cx="3076364" cy="511731"/>
          </a:xfrm>
          <a:prstGeom prst="rect">
            <a:avLst/>
          </a:prstGeom>
        </p:spPr>
        <p:txBody>
          <a:bodyPr vert="horz" lIns="103385" tIns="51692" rIns="103385" bIns="51692" rtlCol="0"/>
          <a:lstStyle>
            <a:lvl1pPr algn="r">
              <a:defRPr sz="1400"/>
            </a:lvl1pPr>
          </a:lstStyle>
          <a:p>
            <a:fld id="{F2319A38-3EE8-4921-8DB8-AD4A628A5B64}" type="datetimeFigureOut">
              <a:rPr lang="en-IN" smtClean="0"/>
              <a:t>29-04-2020</a:t>
            </a:fld>
            <a:endParaRPr lang="en-IN"/>
          </a:p>
        </p:txBody>
      </p:sp>
      <p:sp>
        <p:nvSpPr>
          <p:cNvPr id="4" name="Slide Image Placeholder 3"/>
          <p:cNvSpPr>
            <a:spLocks noGrp="1" noRot="1" noChangeAspect="1"/>
          </p:cNvSpPr>
          <p:nvPr>
            <p:ph type="sldImg" idx="2"/>
          </p:nvPr>
        </p:nvSpPr>
        <p:spPr>
          <a:xfrm>
            <a:off x="779463" y="768350"/>
            <a:ext cx="5540375" cy="3835400"/>
          </a:xfrm>
          <a:prstGeom prst="rect">
            <a:avLst/>
          </a:prstGeom>
          <a:noFill/>
          <a:ln w="12700">
            <a:solidFill>
              <a:prstClr val="black"/>
            </a:solidFill>
          </a:ln>
        </p:spPr>
        <p:txBody>
          <a:bodyPr vert="horz" lIns="103385" tIns="51692" rIns="103385" bIns="51692" rtlCol="0" anchor="ctr"/>
          <a:lstStyle/>
          <a:p>
            <a:endParaRPr lang="en-IN"/>
          </a:p>
        </p:txBody>
      </p:sp>
      <p:sp>
        <p:nvSpPr>
          <p:cNvPr id="5" name="Notes Placeholder 4"/>
          <p:cNvSpPr>
            <a:spLocks noGrp="1"/>
          </p:cNvSpPr>
          <p:nvPr>
            <p:ph type="body" sz="quarter" idx="3"/>
          </p:nvPr>
        </p:nvSpPr>
        <p:spPr>
          <a:xfrm>
            <a:off x="709931" y="4861444"/>
            <a:ext cx="5679440" cy="4605576"/>
          </a:xfrm>
          <a:prstGeom prst="rect">
            <a:avLst/>
          </a:prstGeom>
        </p:spPr>
        <p:txBody>
          <a:bodyPr vert="horz" lIns="103385" tIns="51692" rIns="103385" bIns="5169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4" y="9721108"/>
            <a:ext cx="3076364" cy="511731"/>
          </a:xfrm>
          <a:prstGeom prst="rect">
            <a:avLst/>
          </a:prstGeom>
        </p:spPr>
        <p:txBody>
          <a:bodyPr vert="horz" lIns="103385" tIns="51692" rIns="103385" bIns="51692" rtlCol="0" anchor="b"/>
          <a:lstStyle>
            <a:lvl1pPr algn="l">
              <a:defRPr sz="1400"/>
            </a:lvl1pPr>
          </a:lstStyle>
          <a:p>
            <a:endParaRPr lang="en-IN"/>
          </a:p>
        </p:txBody>
      </p:sp>
      <p:sp>
        <p:nvSpPr>
          <p:cNvPr id="7" name="Slide Number Placeholder 6"/>
          <p:cNvSpPr>
            <a:spLocks noGrp="1"/>
          </p:cNvSpPr>
          <p:nvPr>
            <p:ph type="sldNum" sz="quarter" idx="5"/>
          </p:nvPr>
        </p:nvSpPr>
        <p:spPr>
          <a:xfrm>
            <a:off x="4021297" y="9721108"/>
            <a:ext cx="3076364" cy="511731"/>
          </a:xfrm>
          <a:prstGeom prst="rect">
            <a:avLst/>
          </a:prstGeom>
        </p:spPr>
        <p:txBody>
          <a:bodyPr vert="horz" lIns="103385" tIns="51692" rIns="103385" bIns="51692" rtlCol="0" anchor="b"/>
          <a:lstStyle>
            <a:lvl1pPr algn="r">
              <a:defRPr sz="1400"/>
            </a:lvl1pPr>
          </a:lstStyle>
          <a:p>
            <a:fld id="{794CED3F-0C59-4DFF-A9FC-654D50CD95C2}" type="slidenum">
              <a:rPr lang="en-IN" smtClean="0"/>
              <a:t>‹#›</a:t>
            </a:fld>
            <a:endParaRPr lang="en-IN"/>
          </a:p>
        </p:txBody>
      </p:sp>
    </p:spTree>
    <p:extLst>
      <p:ext uri="{BB962C8B-B14F-4D97-AF65-F5344CB8AC3E}">
        <p14:creationId xmlns:p14="http://schemas.microsoft.com/office/powerpoint/2010/main" val="484194943"/>
      </p:ext>
    </p:extLst>
  </p:cSld>
  <p:clrMap bg1="lt1" tx1="dk1" bg2="lt2" tx2="dk2" accent1="accent1" accent2="accent2" accent3="accent3" accent4="accent4" accent5="accent5" accent6="accent6" hlink="hlink" folHlink="folHlink"/>
  <p:notesStyle>
    <a:lvl1pPr marL="0" algn="l" defTabSz="957816" rtl="0" eaLnBrk="1" latinLnBrk="0" hangingPunct="1">
      <a:defRPr sz="1300" kern="1200">
        <a:solidFill>
          <a:schemeClr val="tx1"/>
        </a:solidFill>
        <a:latin typeface="+mn-lt"/>
        <a:ea typeface="+mn-ea"/>
        <a:cs typeface="+mn-cs"/>
      </a:defRPr>
    </a:lvl1pPr>
    <a:lvl2pPr marL="478908" algn="l" defTabSz="957816" rtl="0" eaLnBrk="1" latinLnBrk="0" hangingPunct="1">
      <a:defRPr sz="1300" kern="1200">
        <a:solidFill>
          <a:schemeClr val="tx1"/>
        </a:solidFill>
        <a:latin typeface="+mn-lt"/>
        <a:ea typeface="+mn-ea"/>
        <a:cs typeface="+mn-cs"/>
      </a:defRPr>
    </a:lvl2pPr>
    <a:lvl3pPr marL="957816" algn="l" defTabSz="957816" rtl="0" eaLnBrk="1" latinLnBrk="0" hangingPunct="1">
      <a:defRPr sz="1300" kern="1200">
        <a:solidFill>
          <a:schemeClr val="tx1"/>
        </a:solidFill>
        <a:latin typeface="+mn-lt"/>
        <a:ea typeface="+mn-ea"/>
        <a:cs typeface="+mn-cs"/>
      </a:defRPr>
    </a:lvl3pPr>
    <a:lvl4pPr marL="1436724" algn="l" defTabSz="957816" rtl="0" eaLnBrk="1" latinLnBrk="0" hangingPunct="1">
      <a:defRPr sz="1300" kern="1200">
        <a:solidFill>
          <a:schemeClr val="tx1"/>
        </a:solidFill>
        <a:latin typeface="+mn-lt"/>
        <a:ea typeface="+mn-ea"/>
        <a:cs typeface="+mn-cs"/>
      </a:defRPr>
    </a:lvl4pPr>
    <a:lvl5pPr marL="1915631" algn="l" defTabSz="957816" rtl="0" eaLnBrk="1" latinLnBrk="0" hangingPunct="1">
      <a:defRPr sz="1300" kern="1200">
        <a:solidFill>
          <a:schemeClr val="tx1"/>
        </a:solidFill>
        <a:latin typeface="+mn-lt"/>
        <a:ea typeface="+mn-ea"/>
        <a:cs typeface="+mn-cs"/>
      </a:defRPr>
    </a:lvl5pPr>
    <a:lvl6pPr marL="2394539" algn="l" defTabSz="957816" rtl="0" eaLnBrk="1" latinLnBrk="0" hangingPunct="1">
      <a:defRPr sz="1300" kern="1200">
        <a:solidFill>
          <a:schemeClr val="tx1"/>
        </a:solidFill>
        <a:latin typeface="+mn-lt"/>
        <a:ea typeface="+mn-ea"/>
        <a:cs typeface="+mn-cs"/>
      </a:defRPr>
    </a:lvl6pPr>
    <a:lvl7pPr marL="2873447" algn="l" defTabSz="957816" rtl="0" eaLnBrk="1" latinLnBrk="0" hangingPunct="1">
      <a:defRPr sz="1300" kern="1200">
        <a:solidFill>
          <a:schemeClr val="tx1"/>
        </a:solidFill>
        <a:latin typeface="+mn-lt"/>
        <a:ea typeface="+mn-ea"/>
        <a:cs typeface="+mn-cs"/>
      </a:defRPr>
    </a:lvl7pPr>
    <a:lvl8pPr marL="3352355" algn="l" defTabSz="957816" rtl="0" eaLnBrk="1" latinLnBrk="0" hangingPunct="1">
      <a:defRPr sz="1300" kern="1200">
        <a:solidFill>
          <a:schemeClr val="tx1"/>
        </a:solidFill>
        <a:latin typeface="+mn-lt"/>
        <a:ea typeface="+mn-ea"/>
        <a:cs typeface="+mn-cs"/>
      </a:defRPr>
    </a:lvl8pPr>
    <a:lvl9pPr marL="3831263" algn="l" defTabSz="957816"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a:t>
            </a:fld>
            <a:endParaRPr lang="en-IN"/>
          </a:p>
        </p:txBody>
      </p:sp>
    </p:spTree>
    <p:extLst>
      <p:ext uri="{BB962C8B-B14F-4D97-AF65-F5344CB8AC3E}">
        <p14:creationId xmlns:p14="http://schemas.microsoft.com/office/powerpoint/2010/main" val="367963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a:t>
            </a:fld>
            <a:endParaRPr lang="en-IN"/>
          </a:p>
        </p:txBody>
      </p:sp>
    </p:spTree>
    <p:extLst>
      <p:ext uri="{BB962C8B-B14F-4D97-AF65-F5344CB8AC3E}">
        <p14:creationId xmlns:p14="http://schemas.microsoft.com/office/powerpoint/2010/main" val="1605371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a:t>
            </a:fld>
            <a:endParaRPr lang="en-IN"/>
          </a:p>
        </p:txBody>
      </p:sp>
    </p:spTree>
    <p:extLst>
      <p:ext uri="{BB962C8B-B14F-4D97-AF65-F5344CB8AC3E}">
        <p14:creationId xmlns:p14="http://schemas.microsoft.com/office/powerpoint/2010/main" val="135541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54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94CED3F-0C59-4DFF-A9FC-654D50CD95C2}" type="slidenum">
              <a:rPr lang="en-IN" smtClean="0"/>
              <a:t>4</a:t>
            </a:fld>
            <a:endParaRPr lang="en-IN"/>
          </a:p>
        </p:txBody>
      </p:sp>
    </p:spTree>
    <p:extLst>
      <p:ext uri="{BB962C8B-B14F-4D97-AF65-F5344CB8AC3E}">
        <p14:creationId xmlns:p14="http://schemas.microsoft.com/office/powerpoint/2010/main" val="1921512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a:t>
            </a:fld>
            <a:endParaRPr lang="en-IN"/>
          </a:p>
        </p:txBody>
      </p:sp>
    </p:spTree>
    <p:extLst>
      <p:ext uri="{BB962C8B-B14F-4D97-AF65-F5344CB8AC3E}">
        <p14:creationId xmlns:p14="http://schemas.microsoft.com/office/powerpoint/2010/main" val="3462097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a:t>
            </a:fld>
            <a:endParaRPr lang="en-IN"/>
          </a:p>
        </p:txBody>
      </p:sp>
    </p:spTree>
    <p:extLst>
      <p:ext uri="{BB962C8B-B14F-4D97-AF65-F5344CB8AC3E}">
        <p14:creationId xmlns:p14="http://schemas.microsoft.com/office/powerpoint/2010/main" val="102425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a:t>
            </a:fld>
            <a:endParaRPr lang="en-IN"/>
          </a:p>
        </p:txBody>
      </p:sp>
    </p:spTree>
    <p:extLst>
      <p:ext uri="{BB962C8B-B14F-4D97-AF65-F5344CB8AC3E}">
        <p14:creationId xmlns:p14="http://schemas.microsoft.com/office/powerpoint/2010/main" val="2481705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a:t>
            </a:fld>
            <a:endParaRPr lang="en-IN"/>
          </a:p>
        </p:txBody>
      </p:sp>
    </p:spTree>
    <p:extLst>
      <p:ext uri="{BB962C8B-B14F-4D97-AF65-F5344CB8AC3E}">
        <p14:creationId xmlns:p14="http://schemas.microsoft.com/office/powerpoint/2010/main" val="3452743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a:t>
            </a:fld>
            <a:endParaRPr lang="en-IN"/>
          </a:p>
        </p:txBody>
      </p:sp>
    </p:spTree>
    <p:extLst>
      <p:ext uri="{BB962C8B-B14F-4D97-AF65-F5344CB8AC3E}">
        <p14:creationId xmlns:p14="http://schemas.microsoft.com/office/powerpoint/2010/main" val="2635862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a:t>
            </a:fld>
            <a:endParaRPr lang="en-IN"/>
          </a:p>
        </p:txBody>
      </p:sp>
    </p:spTree>
    <p:extLst>
      <p:ext uri="{BB962C8B-B14F-4D97-AF65-F5344CB8AC3E}">
        <p14:creationId xmlns:p14="http://schemas.microsoft.com/office/powerpoint/2010/main" val="2701755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a:t>
            </a:fld>
            <a:endParaRPr lang="en-IN"/>
          </a:p>
        </p:txBody>
      </p:sp>
    </p:spTree>
    <p:extLst>
      <p:ext uri="{BB962C8B-B14F-4D97-AF65-F5344CB8AC3E}">
        <p14:creationId xmlns:p14="http://schemas.microsoft.com/office/powerpoint/2010/main" val="1794577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a:t>
            </a:fld>
            <a:endParaRPr lang="en-IN"/>
          </a:p>
        </p:txBody>
      </p:sp>
    </p:spTree>
    <p:extLst>
      <p:ext uri="{BB962C8B-B14F-4D97-AF65-F5344CB8AC3E}">
        <p14:creationId xmlns:p14="http://schemas.microsoft.com/office/powerpoint/2010/main" val="750955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13</a:t>
            </a:fld>
            <a:endParaRPr lang="en-IN"/>
          </a:p>
        </p:txBody>
      </p:sp>
    </p:spTree>
    <p:extLst>
      <p:ext uri="{BB962C8B-B14F-4D97-AF65-F5344CB8AC3E}">
        <p14:creationId xmlns:p14="http://schemas.microsoft.com/office/powerpoint/2010/main" val="2514480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14</a:t>
            </a:fld>
            <a:endParaRPr lang="en-IN"/>
          </a:p>
        </p:txBody>
      </p:sp>
    </p:spTree>
    <p:extLst>
      <p:ext uri="{BB962C8B-B14F-4D97-AF65-F5344CB8AC3E}">
        <p14:creationId xmlns:p14="http://schemas.microsoft.com/office/powerpoint/2010/main" val="2780612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15</a:t>
            </a:fld>
            <a:endParaRPr lang="en-IN"/>
          </a:p>
        </p:txBody>
      </p:sp>
    </p:spTree>
    <p:extLst>
      <p:ext uri="{BB962C8B-B14F-4D97-AF65-F5344CB8AC3E}">
        <p14:creationId xmlns:p14="http://schemas.microsoft.com/office/powerpoint/2010/main" val="2986223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16</a:t>
            </a:fld>
            <a:endParaRPr lang="en-IN"/>
          </a:p>
        </p:txBody>
      </p:sp>
    </p:spTree>
    <p:extLst>
      <p:ext uri="{BB962C8B-B14F-4D97-AF65-F5344CB8AC3E}">
        <p14:creationId xmlns:p14="http://schemas.microsoft.com/office/powerpoint/2010/main" val="2713765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17</a:t>
            </a:fld>
            <a:endParaRPr lang="en-IN"/>
          </a:p>
        </p:txBody>
      </p:sp>
    </p:spTree>
    <p:extLst>
      <p:ext uri="{BB962C8B-B14F-4D97-AF65-F5344CB8AC3E}">
        <p14:creationId xmlns:p14="http://schemas.microsoft.com/office/powerpoint/2010/main" val="2935374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18</a:t>
            </a:fld>
            <a:endParaRPr lang="en-IN"/>
          </a:p>
        </p:txBody>
      </p:sp>
    </p:spTree>
    <p:extLst>
      <p:ext uri="{BB962C8B-B14F-4D97-AF65-F5344CB8AC3E}">
        <p14:creationId xmlns:p14="http://schemas.microsoft.com/office/powerpoint/2010/main" val="4113445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19</a:t>
            </a:fld>
            <a:endParaRPr lang="en-IN"/>
          </a:p>
        </p:txBody>
      </p:sp>
    </p:spTree>
    <p:extLst>
      <p:ext uri="{BB962C8B-B14F-4D97-AF65-F5344CB8AC3E}">
        <p14:creationId xmlns:p14="http://schemas.microsoft.com/office/powerpoint/2010/main" val="1057797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54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20</a:t>
            </a:fld>
            <a:endParaRPr lang="en-IN"/>
          </a:p>
        </p:txBody>
      </p:sp>
    </p:spTree>
    <p:extLst>
      <p:ext uri="{BB962C8B-B14F-4D97-AF65-F5344CB8AC3E}">
        <p14:creationId xmlns:p14="http://schemas.microsoft.com/office/powerpoint/2010/main" val="2762170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21</a:t>
            </a:fld>
            <a:endParaRPr lang="en-IN"/>
          </a:p>
        </p:txBody>
      </p:sp>
    </p:spTree>
    <p:extLst>
      <p:ext uri="{BB962C8B-B14F-4D97-AF65-F5344CB8AC3E}">
        <p14:creationId xmlns:p14="http://schemas.microsoft.com/office/powerpoint/2010/main" val="3087253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22</a:t>
            </a:fld>
            <a:endParaRPr lang="en-IN"/>
          </a:p>
        </p:txBody>
      </p:sp>
    </p:spTree>
    <p:extLst>
      <p:ext uri="{BB962C8B-B14F-4D97-AF65-F5344CB8AC3E}">
        <p14:creationId xmlns:p14="http://schemas.microsoft.com/office/powerpoint/2010/main" val="68148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23</a:t>
            </a:fld>
            <a:endParaRPr lang="en-IN"/>
          </a:p>
        </p:txBody>
      </p:sp>
    </p:spTree>
    <p:extLst>
      <p:ext uri="{BB962C8B-B14F-4D97-AF65-F5344CB8AC3E}">
        <p14:creationId xmlns:p14="http://schemas.microsoft.com/office/powerpoint/2010/main" val="3866581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24</a:t>
            </a:fld>
            <a:endParaRPr lang="en-IN"/>
          </a:p>
        </p:txBody>
      </p:sp>
    </p:spTree>
    <p:extLst>
      <p:ext uri="{BB962C8B-B14F-4D97-AF65-F5344CB8AC3E}">
        <p14:creationId xmlns:p14="http://schemas.microsoft.com/office/powerpoint/2010/main" val="410569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25</a:t>
            </a:fld>
            <a:endParaRPr lang="en-IN"/>
          </a:p>
        </p:txBody>
      </p:sp>
    </p:spTree>
    <p:extLst>
      <p:ext uri="{BB962C8B-B14F-4D97-AF65-F5344CB8AC3E}">
        <p14:creationId xmlns:p14="http://schemas.microsoft.com/office/powerpoint/2010/main" val="28446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26</a:t>
            </a:fld>
            <a:endParaRPr lang="en-IN"/>
          </a:p>
        </p:txBody>
      </p:sp>
    </p:spTree>
    <p:extLst>
      <p:ext uri="{BB962C8B-B14F-4D97-AF65-F5344CB8AC3E}">
        <p14:creationId xmlns:p14="http://schemas.microsoft.com/office/powerpoint/2010/main" val="4198829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27</a:t>
            </a:fld>
            <a:endParaRPr lang="en-IN"/>
          </a:p>
        </p:txBody>
      </p:sp>
    </p:spTree>
    <p:extLst>
      <p:ext uri="{BB962C8B-B14F-4D97-AF65-F5344CB8AC3E}">
        <p14:creationId xmlns:p14="http://schemas.microsoft.com/office/powerpoint/2010/main" val="1991709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28</a:t>
            </a:fld>
            <a:endParaRPr lang="en-IN"/>
          </a:p>
        </p:txBody>
      </p:sp>
    </p:spTree>
    <p:extLst>
      <p:ext uri="{BB962C8B-B14F-4D97-AF65-F5344CB8AC3E}">
        <p14:creationId xmlns:p14="http://schemas.microsoft.com/office/powerpoint/2010/main" val="1859849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29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39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49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59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69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79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89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99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109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118</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119</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120</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121</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122</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123</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124</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125</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126</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127</a:t>
            </a:fld>
            <a:endParaRPr lang="en-IN"/>
          </a:p>
        </p:txBody>
      </p:sp>
    </p:spTree>
    <p:extLst>
      <p:ext uri="{BB962C8B-B14F-4D97-AF65-F5344CB8AC3E}">
        <p14:creationId xmlns:p14="http://schemas.microsoft.com/office/powerpoint/2010/main" val="33690137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94CED3F-0C59-4DFF-A9FC-654D50CD95C2}" type="slidenum">
              <a:rPr lang="en-IN" smtClean="0"/>
              <a:t>128</a:t>
            </a:fld>
            <a:endParaRPr lang="en-IN"/>
          </a:p>
        </p:txBody>
      </p:sp>
    </p:spTree>
    <p:extLst>
      <p:ext uri="{BB962C8B-B14F-4D97-AF65-F5344CB8AC3E}">
        <p14:creationId xmlns:p14="http://schemas.microsoft.com/office/powerpoint/2010/main" val="3369013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2C7AC1-0ABB-4852-A66E-2566F4287DC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5384" t="11710" r="31538" b="10341"/>
          <a:stretch/>
        </p:blipFill>
        <p:spPr>
          <a:xfrm>
            <a:off x="9072566" y="136521"/>
            <a:ext cx="676268" cy="688343"/>
          </a:xfrm>
          <a:prstGeom prst="rect">
            <a:avLst/>
          </a:prstGeom>
        </p:spPr>
      </p:pic>
      <p:pic>
        <p:nvPicPr>
          <p:cNvPr id="8" name="Picture 7">
            <a:extLst>
              <a:ext uri="{FF2B5EF4-FFF2-40B4-BE49-F238E27FC236}">
                <a16:creationId xmlns:a16="http://schemas.microsoft.com/office/drawing/2014/main" id="{8ADD4E4C-ED7E-49D6-8296-7759ECA3E34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686" t="30284" r="15686" b="27886"/>
          <a:stretch/>
        </p:blipFill>
        <p:spPr>
          <a:xfrm>
            <a:off x="7696200" y="6304184"/>
            <a:ext cx="1600200" cy="548636"/>
          </a:xfrm>
          <a:prstGeom prst="rect">
            <a:avLst/>
          </a:prstGeom>
        </p:spPr>
      </p:pic>
      <p:sp>
        <p:nvSpPr>
          <p:cNvPr id="9" name="TextBox 8">
            <a:extLst>
              <a:ext uri="{FF2B5EF4-FFF2-40B4-BE49-F238E27FC236}">
                <a16:creationId xmlns:a16="http://schemas.microsoft.com/office/drawing/2014/main" id="{48025413-6E38-43B0-94F0-C57D82A4747F}"/>
              </a:ext>
            </a:extLst>
          </p:cNvPr>
          <p:cNvSpPr txBox="1"/>
          <p:nvPr userDrawn="1"/>
        </p:nvSpPr>
        <p:spPr>
          <a:xfrm>
            <a:off x="76200" y="6488926"/>
            <a:ext cx="5334000" cy="276999"/>
          </a:xfrm>
          <a:prstGeom prst="rect">
            <a:avLst/>
          </a:prstGeom>
          <a:noFill/>
        </p:spPr>
        <p:txBody>
          <a:bodyPr wrap="square" rtlCol="0">
            <a:spAutoFit/>
          </a:bodyPr>
          <a:lstStyle/>
          <a:p>
            <a:r>
              <a:rPr lang="en-US" sz="1200" b="1" i="1" dirty="0">
                <a:solidFill>
                  <a:schemeClr val="tx1">
                    <a:lumMod val="65000"/>
                    <a:lumOff val="35000"/>
                  </a:schemeClr>
                </a:solidFill>
                <a:latin typeface="Montserrat" panose="00000500000000000000" pitchFamily="50" charset="0"/>
              </a:rPr>
              <a:t>© | VDiversify.Inc | All Rights Reserved</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5" name="Footer Placeholder 4"/>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4"/>
            <a:ext cx="8420100" cy="1362075"/>
          </a:xfrm>
        </p:spPr>
        <p:txBody>
          <a:bodyPr anchor="t"/>
          <a:lstStyle>
            <a:lvl1pPr algn="l">
              <a:defRPr sz="4200" b="1" cap="all"/>
            </a:lvl1pPr>
          </a:lstStyle>
          <a:p>
            <a:r>
              <a:rPr lang="en-US"/>
              <a:t>Click to edit Master title style</a:t>
            </a:r>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100">
                <a:solidFill>
                  <a:schemeClr val="tx1">
                    <a:tint val="75000"/>
                  </a:schemeClr>
                </a:solidFill>
              </a:defRPr>
            </a:lvl1pPr>
            <a:lvl2pPr marL="478908" indent="0">
              <a:buNone/>
              <a:defRPr sz="1900">
                <a:solidFill>
                  <a:schemeClr val="tx1">
                    <a:tint val="75000"/>
                  </a:schemeClr>
                </a:solidFill>
              </a:defRPr>
            </a:lvl2pPr>
            <a:lvl3pPr marL="957816" indent="0">
              <a:buNone/>
              <a:defRPr sz="1600">
                <a:solidFill>
                  <a:schemeClr val="tx1">
                    <a:tint val="75000"/>
                  </a:schemeClr>
                </a:solidFill>
              </a:defRPr>
            </a:lvl3pPr>
            <a:lvl4pPr marL="1436724" indent="0">
              <a:buNone/>
              <a:defRPr sz="1500">
                <a:solidFill>
                  <a:schemeClr val="tx1">
                    <a:tint val="75000"/>
                  </a:schemeClr>
                </a:solidFill>
              </a:defRPr>
            </a:lvl4pPr>
            <a:lvl5pPr marL="1915631" indent="0">
              <a:buNone/>
              <a:defRPr sz="1500">
                <a:solidFill>
                  <a:schemeClr val="tx1">
                    <a:tint val="75000"/>
                  </a:schemeClr>
                </a:solidFill>
              </a:defRPr>
            </a:lvl5pPr>
            <a:lvl6pPr marL="2394539" indent="0">
              <a:buNone/>
              <a:defRPr sz="1500">
                <a:solidFill>
                  <a:schemeClr val="tx1">
                    <a:tint val="75000"/>
                  </a:schemeClr>
                </a:solidFill>
              </a:defRPr>
            </a:lvl6pPr>
            <a:lvl7pPr marL="2873447" indent="0">
              <a:buNone/>
              <a:defRPr sz="1500">
                <a:solidFill>
                  <a:schemeClr val="tx1">
                    <a:tint val="75000"/>
                  </a:schemeClr>
                </a:solidFill>
              </a:defRPr>
            </a:lvl7pPr>
            <a:lvl8pPr marL="3352355" indent="0">
              <a:buNone/>
              <a:defRPr sz="1500">
                <a:solidFill>
                  <a:schemeClr val="tx1">
                    <a:tint val="75000"/>
                  </a:schemeClr>
                </a:solidFill>
              </a:defRPr>
            </a:lvl8pPr>
            <a:lvl9pPr marL="3831263"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5" name="Footer Placeholder 4"/>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4"/>
            <a:ext cx="4375150" cy="452596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4"/>
            <a:ext cx="4375150" cy="452596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6" name="Footer Placeholder 5"/>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6"/>
            <a:ext cx="4376870" cy="639763"/>
          </a:xfrm>
        </p:spPr>
        <p:txBody>
          <a:bodyPr anchor="b"/>
          <a:lstStyle>
            <a:lvl1pPr marL="0" indent="0">
              <a:buNone/>
              <a:defRPr sz="2500" b="1"/>
            </a:lvl1pPr>
            <a:lvl2pPr marL="478908" indent="0">
              <a:buNone/>
              <a:defRPr sz="2100" b="1"/>
            </a:lvl2pPr>
            <a:lvl3pPr marL="957816" indent="0">
              <a:buNone/>
              <a:defRPr sz="1900" b="1"/>
            </a:lvl3pPr>
            <a:lvl4pPr marL="1436724" indent="0">
              <a:buNone/>
              <a:defRPr sz="1600" b="1"/>
            </a:lvl4pPr>
            <a:lvl5pPr marL="1915631" indent="0">
              <a:buNone/>
              <a:defRPr sz="1600" b="1"/>
            </a:lvl5pPr>
            <a:lvl6pPr marL="2394539" indent="0">
              <a:buNone/>
              <a:defRPr sz="1600" b="1"/>
            </a:lvl6pPr>
            <a:lvl7pPr marL="2873447" indent="0">
              <a:buNone/>
              <a:defRPr sz="1600" b="1"/>
            </a:lvl7pPr>
            <a:lvl8pPr marL="3352355" indent="0">
              <a:buNone/>
              <a:defRPr sz="1600" b="1"/>
            </a:lvl8pPr>
            <a:lvl9pPr marL="3831263"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500"/>
            </a:lvl1pPr>
            <a:lvl2pPr>
              <a:defRPr sz="21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4" y="1535116"/>
            <a:ext cx="4378590" cy="639763"/>
          </a:xfrm>
        </p:spPr>
        <p:txBody>
          <a:bodyPr anchor="b"/>
          <a:lstStyle>
            <a:lvl1pPr marL="0" indent="0">
              <a:buNone/>
              <a:defRPr sz="2500" b="1"/>
            </a:lvl1pPr>
            <a:lvl2pPr marL="478908" indent="0">
              <a:buNone/>
              <a:defRPr sz="2100" b="1"/>
            </a:lvl2pPr>
            <a:lvl3pPr marL="957816" indent="0">
              <a:buNone/>
              <a:defRPr sz="1900" b="1"/>
            </a:lvl3pPr>
            <a:lvl4pPr marL="1436724" indent="0">
              <a:buNone/>
              <a:defRPr sz="1600" b="1"/>
            </a:lvl4pPr>
            <a:lvl5pPr marL="1915631" indent="0">
              <a:buNone/>
              <a:defRPr sz="1600" b="1"/>
            </a:lvl5pPr>
            <a:lvl6pPr marL="2394539" indent="0">
              <a:buNone/>
              <a:defRPr sz="1600" b="1"/>
            </a:lvl6pPr>
            <a:lvl7pPr marL="2873447" indent="0">
              <a:buNone/>
              <a:defRPr sz="1600" b="1"/>
            </a:lvl7pPr>
            <a:lvl8pPr marL="3352355" indent="0">
              <a:buNone/>
              <a:defRPr sz="1600" b="1"/>
            </a:lvl8pPr>
            <a:lvl9pPr marL="38312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4" y="2174875"/>
            <a:ext cx="4378590" cy="3951288"/>
          </a:xfrm>
        </p:spPr>
        <p:txBody>
          <a:bodyPr/>
          <a:lstStyle>
            <a:lvl1pPr>
              <a:defRPr sz="2500"/>
            </a:lvl1pPr>
            <a:lvl2pPr>
              <a:defRPr sz="21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8" name="Footer Placeholder 7"/>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4" name="Footer Placeholder 3"/>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3" name="Footer Placeholder 2"/>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4" y="273052"/>
            <a:ext cx="3259006" cy="1162051"/>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3872972" y="273054"/>
            <a:ext cx="5537729" cy="5853113"/>
          </a:xfrm>
        </p:spPr>
        <p:txBody>
          <a:bodyPr/>
          <a:lstStyle>
            <a:lvl1pPr>
              <a:defRPr sz="34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4" y="1435103"/>
            <a:ext cx="3259006" cy="4691063"/>
          </a:xfrm>
        </p:spPr>
        <p:txBody>
          <a:bodyPr/>
          <a:lstStyle>
            <a:lvl1pPr marL="0" indent="0">
              <a:buNone/>
              <a:defRPr sz="1500"/>
            </a:lvl1pPr>
            <a:lvl2pPr marL="478908" indent="0">
              <a:buNone/>
              <a:defRPr sz="1300"/>
            </a:lvl2pPr>
            <a:lvl3pPr marL="957816" indent="0">
              <a:buNone/>
              <a:defRPr sz="1000"/>
            </a:lvl3pPr>
            <a:lvl4pPr marL="1436724" indent="0">
              <a:buNone/>
              <a:defRPr sz="1000"/>
            </a:lvl4pPr>
            <a:lvl5pPr marL="1915631" indent="0">
              <a:buNone/>
              <a:defRPr sz="1000"/>
            </a:lvl5pPr>
            <a:lvl6pPr marL="2394539" indent="0">
              <a:buNone/>
              <a:defRPr sz="1000"/>
            </a:lvl6pPr>
            <a:lvl7pPr marL="2873447" indent="0">
              <a:buNone/>
              <a:defRPr sz="1000"/>
            </a:lvl7pPr>
            <a:lvl8pPr marL="3352355" indent="0">
              <a:buNone/>
              <a:defRPr sz="1000"/>
            </a:lvl8pPr>
            <a:lvl9pPr marL="3831263" indent="0">
              <a:buNone/>
              <a:defRPr sz="1000"/>
            </a:lvl9pPr>
          </a:lstStyle>
          <a:p>
            <a:pPr lvl="0"/>
            <a:r>
              <a:rPr lang="en-US"/>
              <a:t>Click to edit Master text styles</a:t>
            </a:r>
          </a:p>
        </p:txBody>
      </p:sp>
      <p:sp>
        <p:nvSpPr>
          <p:cNvPr id="5" name="Date Placeholder 4"/>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6" name="Footer Placeholder 5"/>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3"/>
            <a:ext cx="5943600" cy="566739"/>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400"/>
            </a:lvl1pPr>
            <a:lvl2pPr marL="478908" indent="0">
              <a:buNone/>
              <a:defRPr sz="2900"/>
            </a:lvl2pPr>
            <a:lvl3pPr marL="957816" indent="0">
              <a:buNone/>
              <a:defRPr sz="2500"/>
            </a:lvl3pPr>
            <a:lvl4pPr marL="1436724" indent="0">
              <a:buNone/>
              <a:defRPr sz="2100"/>
            </a:lvl4pPr>
            <a:lvl5pPr marL="1915631" indent="0">
              <a:buNone/>
              <a:defRPr sz="2100"/>
            </a:lvl5pPr>
            <a:lvl6pPr marL="2394539" indent="0">
              <a:buNone/>
              <a:defRPr sz="2100"/>
            </a:lvl6pPr>
            <a:lvl7pPr marL="2873447" indent="0">
              <a:buNone/>
              <a:defRPr sz="2100"/>
            </a:lvl7pPr>
            <a:lvl8pPr marL="3352355" indent="0">
              <a:buNone/>
              <a:defRPr sz="2100"/>
            </a:lvl8pPr>
            <a:lvl9pPr marL="3831263" indent="0">
              <a:buNone/>
              <a:defRPr sz="2100"/>
            </a:lvl9pPr>
          </a:lstStyle>
          <a:p>
            <a:endParaRPr lang="en-US" dirty="0"/>
          </a:p>
        </p:txBody>
      </p:sp>
      <p:sp>
        <p:nvSpPr>
          <p:cNvPr id="4" name="Text Placeholder 3"/>
          <p:cNvSpPr>
            <a:spLocks noGrp="1"/>
          </p:cNvSpPr>
          <p:nvPr>
            <p:ph type="body" sz="half" idx="2"/>
          </p:nvPr>
        </p:nvSpPr>
        <p:spPr>
          <a:xfrm>
            <a:off x="1941645" y="5367341"/>
            <a:ext cx="5943600" cy="804863"/>
          </a:xfrm>
        </p:spPr>
        <p:txBody>
          <a:bodyPr/>
          <a:lstStyle>
            <a:lvl1pPr marL="0" indent="0">
              <a:buNone/>
              <a:defRPr sz="1500"/>
            </a:lvl1pPr>
            <a:lvl2pPr marL="478908" indent="0">
              <a:buNone/>
              <a:defRPr sz="1300"/>
            </a:lvl2pPr>
            <a:lvl3pPr marL="957816" indent="0">
              <a:buNone/>
              <a:defRPr sz="1000"/>
            </a:lvl3pPr>
            <a:lvl4pPr marL="1436724" indent="0">
              <a:buNone/>
              <a:defRPr sz="1000"/>
            </a:lvl4pPr>
            <a:lvl5pPr marL="1915631" indent="0">
              <a:buNone/>
              <a:defRPr sz="1000"/>
            </a:lvl5pPr>
            <a:lvl6pPr marL="2394539" indent="0">
              <a:buNone/>
              <a:defRPr sz="1000"/>
            </a:lvl6pPr>
            <a:lvl7pPr marL="2873447" indent="0">
              <a:buNone/>
              <a:defRPr sz="1000"/>
            </a:lvl7pPr>
            <a:lvl8pPr marL="3352355" indent="0">
              <a:buNone/>
              <a:defRPr sz="1000"/>
            </a:lvl8pPr>
            <a:lvl9pPr marL="3831263" indent="0">
              <a:buNone/>
              <a:defRPr sz="1000"/>
            </a:lvl9pPr>
          </a:lstStyle>
          <a:p>
            <a:pPr lvl="0"/>
            <a:r>
              <a:rPr lang="en-US"/>
              <a:t>Click to edit Master text styles</a:t>
            </a:r>
          </a:p>
        </p:txBody>
      </p:sp>
      <p:sp>
        <p:nvSpPr>
          <p:cNvPr id="5" name="Date Placeholder 4"/>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6" name="Footer Placeholder 5"/>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5" name="Footer Placeholder 4"/>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42"/>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95300" y="6356354"/>
            <a:ext cx="2311400" cy="365125"/>
          </a:xfrm>
          <a:prstGeom prst="rect">
            <a:avLst/>
          </a:prstGeom>
        </p:spPr>
        <p:txBody>
          <a:bodyPr/>
          <a:lstStyle/>
          <a:p>
            <a:fld id="{1D8BD707-D9CF-40AE-B4C6-C98DA3205C09}" type="datetimeFigureOut">
              <a:rPr lang="en-US" smtClean="0"/>
              <a:pPr/>
              <a:t>4/29/2020</a:t>
            </a:fld>
            <a:endParaRPr lang="en-US" dirty="0"/>
          </a:p>
        </p:txBody>
      </p:sp>
      <p:sp>
        <p:nvSpPr>
          <p:cNvPr id="5" name="Footer Placeholder 4"/>
          <p:cNvSpPr>
            <a:spLocks noGrp="1"/>
          </p:cNvSpPr>
          <p:nvPr>
            <p:ph type="ftr" sz="quarter" idx="11"/>
          </p:nvPr>
        </p:nvSpPr>
        <p:spPr>
          <a:xfrm>
            <a:off x="3384550" y="6356354"/>
            <a:ext cx="31369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l="-12000" r="-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9"/>
            <a:ext cx="8915400" cy="1143000"/>
          </a:xfrm>
          <a:prstGeom prst="rect">
            <a:avLst/>
          </a:prstGeom>
        </p:spPr>
        <p:txBody>
          <a:bodyPr vert="horz" lIns="95782" tIns="47891" rIns="95782" bIns="47891" rtlCol="0" anchor="ctr">
            <a:normAutofit/>
          </a:bodyPr>
          <a:lstStyle/>
          <a:p>
            <a:r>
              <a:rPr lang="en-US"/>
              <a:t>Click to edit Master title style</a:t>
            </a:r>
          </a:p>
        </p:txBody>
      </p:sp>
      <p:sp>
        <p:nvSpPr>
          <p:cNvPr id="3" name="Text Placeholder 2"/>
          <p:cNvSpPr>
            <a:spLocks noGrp="1"/>
          </p:cNvSpPr>
          <p:nvPr>
            <p:ph type="body" idx="1"/>
          </p:nvPr>
        </p:nvSpPr>
        <p:spPr>
          <a:xfrm>
            <a:off x="495300" y="1600204"/>
            <a:ext cx="8915400" cy="4525963"/>
          </a:xfrm>
          <a:prstGeom prst="rect">
            <a:avLst/>
          </a:prstGeom>
        </p:spPr>
        <p:txBody>
          <a:bodyPr vert="horz" lIns="95782" tIns="47891" rIns="95782" bIns="478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099300" y="6356354"/>
            <a:ext cx="2311400" cy="365125"/>
          </a:xfrm>
          <a:prstGeom prst="rect">
            <a:avLst/>
          </a:prstGeom>
        </p:spPr>
        <p:txBody>
          <a:bodyPr vert="horz" lIns="95782" tIns="47891" rIns="95782" bIns="47891" rtlCol="0" anchor="ctr"/>
          <a:lstStyle>
            <a:lvl1pPr algn="r">
              <a:defRPr sz="1400" b="1">
                <a:solidFill>
                  <a:schemeClr val="tx1">
                    <a:tint val="75000"/>
                  </a:schemeClr>
                </a:solidFill>
                <a:latin typeface="Montserrat" panose="00000500000000000000" pitchFamily="50" charset="0"/>
              </a:defRPr>
            </a:lvl1pPr>
          </a:lstStyle>
          <a:p>
            <a:r>
              <a:rPr lang="en-US"/>
              <a:t>1</a:t>
            </a:r>
            <a:endParaRPr lang="en-US" dirty="0"/>
          </a:p>
        </p:txBody>
      </p:sp>
      <p:sp>
        <p:nvSpPr>
          <p:cNvPr id="7" name="TextBox 6">
            <a:extLst>
              <a:ext uri="{FF2B5EF4-FFF2-40B4-BE49-F238E27FC236}">
                <a16:creationId xmlns:a16="http://schemas.microsoft.com/office/drawing/2014/main" id="{8BAF4058-5718-47D6-A7D4-2F01D261A6A5}"/>
              </a:ext>
            </a:extLst>
          </p:cNvPr>
          <p:cNvSpPr txBox="1"/>
          <p:nvPr userDrawn="1"/>
        </p:nvSpPr>
        <p:spPr>
          <a:xfrm>
            <a:off x="76200" y="6488926"/>
            <a:ext cx="5334000" cy="276999"/>
          </a:xfrm>
          <a:prstGeom prst="rect">
            <a:avLst/>
          </a:prstGeom>
          <a:noFill/>
        </p:spPr>
        <p:txBody>
          <a:bodyPr wrap="square" rtlCol="0">
            <a:spAutoFit/>
          </a:bodyPr>
          <a:lstStyle/>
          <a:p>
            <a:r>
              <a:rPr lang="en-US" sz="1200" b="1" i="1" dirty="0">
                <a:solidFill>
                  <a:schemeClr val="tx1">
                    <a:lumMod val="65000"/>
                    <a:lumOff val="35000"/>
                  </a:schemeClr>
                </a:solidFill>
                <a:latin typeface="Montserrat" panose="00000500000000000000" pitchFamily="50" charset="0"/>
              </a:rPr>
              <a:t>© | VDiversify.Inc | All Rights Reserved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57816" rtl="0" eaLnBrk="1" latinLnBrk="0" hangingPunct="1">
        <a:spcBef>
          <a:spcPct val="0"/>
        </a:spcBef>
        <a:buNone/>
        <a:defRPr sz="4600" kern="1200">
          <a:solidFill>
            <a:schemeClr val="tx1"/>
          </a:solidFill>
          <a:latin typeface="+mj-lt"/>
          <a:ea typeface="+mj-ea"/>
          <a:cs typeface="+mj-cs"/>
        </a:defRPr>
      </a:lvl1pPr>
    </p:titleStyle>
    <p:bodyStyle>
      <a:lvl1pPr marL="359181" indent="-359181" algn="l" defTabSz="957816"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78225" indent="-299317" algn="l" defTabSz="957816"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97270" indent="-239454" algn="l" defTabSz="957816"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76177"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5085"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3993"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901"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809"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717"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7816" rtl="0" eaLnBrk="1" latinLnBrk="0" hangingPunct="1">
        <a:defRPr sz="1900" kern="1200">
          <a:solidFill>
            <a:schemeClr val="tx1"/>
          </a:solidFill>
          <a:latin typeface="+mn-lt"/>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321050" y="990600"/>
            <a:ext cx="6356350" cy="4803772"/>
          </a:xfrm>
        </p:spPr>
        <p:txBody>
          <a:bodyPr>
            <a:noAutofit/>
          </a:bodyPr>
          <a:lstStyle/>
          <a:p>
            <a:r>
              <a:rPr lang="en-US" sz="11500" b="1" dirty="0">
                <a:solidFill>
                  <a:schemeClr val="accent6">
                    <a:lumMod val="75000"/>
                  </a:schemeClr>
                </a:solidFill>
                <a:latin typeface="Montserrat" panose="00000500000000000000" pitchFamily="50" charset="0"/>
              </a:rPr>
              <a:t>VDA 6.3</a:t>
            </a:r>
            <a:endParaRPr lang="en-IN" sz="6600" b="1" dirty="0">
              <a:solidFill>
                <a:schemeClr val="accent6">
                  <a:lumMod val="75000"/>
                </a:schemeClr>
              </a:solidFill>
              <a:latin typeface="Montserrat" panose="00000500000000000000" pitchFamily="50" charset="0"/>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bwMode="auto">
          <a:xfrm>
            <a:off x="0" y="4"/>
            <a:ext cx="3217823" cy="6881023"/>
          </a:xfrm>
          <a:prstGeom prst="rect">
            <a:avLst/>
          </a:prstGeom>
          <a:noFill/>
          <a:ln>
            <a:noFill/>
          </a:ln>
        </p:spPr>
      </p:pic>
      <p:sp>
        <p:nvSpPr>
          <p:cNvPr id="7" name="Title 1"/>
          <p:cNvSpPr txBox="1">
            <a:spLocks/>
          </p:cNvSpPr>
          <p:nvPr/>
        </p:nvSpPr>
        <p:spPr>
          <a:xfrm>
            <a:off x="3219450" y="4191000"/>
            <a:ext cx="6686550" cy="3429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b="1" u="sng" dirty="0">
                <a:solidFill>
                  <a:schemeClr val="tx1">
                    <a:lumMod val="65000"/>
                    <a:lumOff val="35000"/>
                  </a:schemeClr>
                </a:solidFill>
                <a:latin typeface="Montserrat" panose="00000500000000000000" pitchFamily="50" charset="0"/>
              </a:rPr>
              <a:t>Latest Version:</a:t>
            </a:r>
            <a:r>
              <a:rPr lang="en-US" sz="1600" b="1" dirty="0">
                <a:solidFill>
                  <a:schemeClr val="tx1">
                    <a:lumMod val="65000"/>
                    <a:lumOff val="35000"/>
                  </a:schemeClr>
                </a:solidFill>
                <a:latin typeface="Montserrat" panose="00000500000000000000" pitchFamily="50" charset="0"/>
              </a:rPr>
              <a:t> 3</a:t>
            </a:r>
            <a:r>
              <a:rPr lang="en-US" sz="1600" b="1" baseline="30000" dirty="0">
                <a:solidFill>
                  <a:schemeClr val="tx1">
                    <a:lumMod val="65000"/>
                    <a:lumOff val="35000"/>
                  </a:schemeClr>
                </a:solidFill>
                <a:latin typeface="Montserrat" panose="00000500000000000000" pitchFamily="50" charset="0"/>
              </a:rPr>
              <a:t>rd</a:t>
            </a:r>
            <a:r>
              <a:rPr lang="en-US" sz="1600" b="1" dirty="0">
                <a:solidFill>
                  <a:schemeClr val="tx1">
                    <a:lumMod val="65000"/>
                    <a:lumOff val="35000"/>
                  </a:schemeClr>
                </a:solidFill>
                <a:latin typeface="Montserrat" panose="00000500000000000000" pitchFamily="50" charset="0"/>
              </a:rPr>
              <a:t> Completely Revised Edition, July 2016 </a:t>
            </a:r>
            <a:endParaRPr lang="en-IN" sz="1600" b="1" dirty="0">
              <a:solidFill>
                <a:schemeClr val="tx1">
                  <a:lumMod val="65000"/>
                  <a:lumOff val="35000"/>
                </a:schemeClr>
              </a:solidFill>
              <a:latin typeface="Montserrat" panose="00000500000000000000" pitchFamily="50" charset="0"/>
            </a:endParaRPr>
          </a:p>
        </p:txBody>
      </p:sp>
      <p:sp>
        <p:nvSpPr>
          <p:cNvPr id="4" name="Rectangle 3"/>
          <p:cNvSpPr/>
          <p:nvPr/>
        </p:nvSpPr>
        <p:spPr>
          <a:xfrm>
            <a:off x="5410200" y="2112904"/>
            <a:ext cx="2475358" cy="400110"/>
          </a:xfrm>
          <a:prstGeom prst="rect">
            <a:avLst/>
          </a:prstGeom>
        </p:spPr>
        <p:txBody>
          <a:bodyPr wrap="none">
            <a:spAutoFit/>
          </a:bodyPr>
          <a:lstStyle/>
          <a:p>
            <a:r>
              <a:rPr lang="en-US" sz="2000" b="1" u="sng" dirty="0">
                <a:solidFill>
                  <a:schemeClr val="tx1">
                    <a:lumMod val="65000"/>
                    <a:lumOff val="35000"/>
                  </a:schemeClr>
                </a:solidFill>
                <a:latin typeface="Montserrat" panose="00000500000000000000" pitchFamily="50" charset="0"/>
              </a:rPr>
              <a:t>Training Material</a:t>
            </a:r>
            <a:endParaRPr lang="en-IN" sz="2000" b="1" u="sng" dirty="0">
              <a:solidFill>
                <a:schemeClr val="tx1">
                  <a:lumMod val="65000"/>
                  <a:lumOff val="35000"/>
                </a:schemeClr>
              </a:solidFill>
              <a:latin typeface="Montserrat" panose="00000500000000000000" pitchFamily="50" charset="0"/>
            </a:endParaRPr>
          </a:p>
        </p:txBody>
      </p:sp>
      <p:sp>
        <p:nvSpPr>
          <p:cNvPr id="9" name="TextBox 8">
            <a:extLst>
              <a:ext uri="{FF2B5EF4-FFF2-40B4-BE49-F238E27FC236}">
                <a16:creationId xmlns:a16="http://schemas.microsoft.com/office/drawing/2014/main" id="{775016F3-C69E-47DB-91D6-58FD2214C48A}"/>
              </a:ext>
            </a:extLst>
          </p:cNvPr>
          <p:cNvSpPr txBox="1"/>
          <p:nvPr/>
        </p:nvSpPr>
        <p:spPr>
          <a:xfrm>
            <a:off x="76200" y="6488926"/>
            <a:ext cx="5334000" cy="276999"/>
          </a:xfrm>
          <a:prstGeom prst="rect">
            <a:avLst/>
          </a:prstGeom>
          <a:noFill/>
        </p:spPr>
        <p:txBody>
          <a:bodyPr wrap="square" rtlCol="0">
            <a:spAutoFit/>
          </a:bodyPr>
          <a:lstStyle/>
          <a:p>
            <a:r>
              <a:rPr lang="en-US" sz="1200" b="1" i="1" dirty="0">
                <a:solidFill>
                  <a:schemeClr val="tx1">
                    <a:lumMod val="65000"/>
                    <a:lumOff val="35000"/>
                  </a:schemeClr>
                </a:solidFill>
                <a:latin typeface="Montserrat" panose="00000500000000000000" pitchFamily="50" charset="0"/>
              </a:rPr>
              <a:t>© | VDiversify.Inc | All Rights Reserved</a:t>
            </a:r>
          </a:p>
        </p:txBody>
      </p:sp>
      <p:sp>
        <p:nvSpPr>
          <p:cNvPr id="10" name="Slide Number Placeholder 9">
            <a:extLst>
              <a:ext uri="{FF2B5EF4-FFF2-40B4-BE49-F238E27FC236}">
                <a16:creationId xmlns:a16="http://schemas.microsoft.com/office/drawing/2014/main" id="{9BB439A9-D03C-40BF-90F4-0A6B724689E0}"/>
              </a:ext>
            </a:extLst>
          </p:cNvPr>
          <p:cNvSpPr>
            <a:spLocks noGrp="1"/>
          </p:cNvSpPr>
          <p:nvPr>
            <p:ph type="sldNum" sz="quarter" idx="4294967295"/>
          </p:nvPr>
        </p:nvSpPr>
        <p:spPr>
          <a:xfrm>
            <a:off x="9067800" y="6406759"/>
            <a:ext cx="685800" cy="365125"/>
          </a:xfrm>
        </p:spPr>
        <p:txBody>
          <a:bodyPr/>
          <a:lstStyle/>
          <a:p>
            <a:r>
              <a:rPr lang="en-US" dirty="0">
                <a:solidFill>
                  <a:schemeClr val="accent6">
                    <a:lumMod val="75000"/>
                  </a:schemeClr>
                </a:solidFill>
              </a:rPr>
              <a:t>1</a:t>
            </a:r>
          </a:p>
        </p:txBody>
      </p:sp>
    </p:spTree>
    <p:extLst>
      <p:ext uri="{BB962C8B-B14F-4D97-AF65-F5344CB8AC3E}">
        <p14:creationId xmlns:p14="http://schemas.microsoft.com/office/powerpoint/2010/main" val="117406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04800" y="228600"/>
            <a:ext cx="4724400" cy="685800"/>
          </a:xfrm>
        </p:spPr>
        <p:txBody>
          <a:bodyPr>
            <a:noAutofit/>
          </a:bodyPr>
          <a:lstStyle/>
          <a:p>
            <a:pPr algn="l"/>
            <a:r>
              <a:rPr lang="en-US" sz="3400" b="1" u="sng" dirty="0">
                <a:solidFill>
                  <a:schemeClr val="tx1">
                    <a:lumMod val="65000"/>
                    <a:lumOff val="35000"/>
                  </a:schemeClr>
                </a:solidFill>
                <a:latin typeface="Montserrat" panose="00000500000000000000" pitchFamily="50" charset="0"/>
              </a:rPr>
              <a:t>What is VDA 6.3?:</a:t>
            </a:r>
            <a:endParaRPr lang="en-IN" sz="34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5562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r>
              <a:rPr lang="en-US" sz="2000" b="1" dirty="0">
                <a:solidFill>
                  <a:schemeClr val="tx1">
                    <a:lumMod val="65000"/>
                    <a:lumOff val="35000"/>
                  </a:schemeClr>
                </a:solidFill>
                <a:latin typeface="Montserrat" panose="00000500000000000000" pitchFamily="50" charset="0"/>
              </a:rPr>
              <a:t>VDA 6.3 is an </a:t>
            </a:r>
            <a:r>
              <a:rPr lang="en-US" sz="2000" b="1" dirty="0">
                <a:solidFill>
                  <a:schemeClr val="accent6">
                    <a:lumMod val="75000"/>
                  </a:schemeClr>
                </a:solidFill>
                <a:latin typeface="Montserrat" panose="00000500000000000000" pitchFamily="50" charset="0"/>
              </a:rPr>
              <a:t>“in-depth” Manufacturing Process Audit Tool</a:t>
            </a:r>
            <a:r>
              <a:rPr lang="en-US" sz="2000" b="1" dirty="0">
                <a:solidFill>
                  <a:schemeClr val="tx1">
                    <a:lumMod val="65000"/>
                    <a:lumOff val="35000"/>
                  </a:schemeClr>
                </a:solidFill>
                <a:latin typeface="Montserrat" panose="00000500000000000000" pitchFamily="50" charset="0"/>
              </a:rPr>
              <a:t>. </a:t>
            </a:r>
          </a:p>
          <a:p>
            <a:pPr marL="359181" indent="-359181" algn="l">
              <a:buFont typeface="Arial" pitchFamily="34" charset="0"/>
              <a:buChar char="•"/>
            </a:pPr>
            <a:r>
              <a:rPr lang="en-IN" sz="2000" b="1" dirty="0">
                <a:solidFill>
                  <a:schemeClr val="tx1">
                    <a:lumMod val="65000"/>
                    <a:lumOff val="35000"/>
                  </a:schemeClr>
                </a:solidFill>
                <a:latin typeface="Montserrat" panose="00000500000000000000" pitchFamily="50" charset="0"/>
              </a:rPr>
              <a:t>The German trade association for the automotive industry is known by the initials VDA (</a:t>
            </a:r>
            <a:r>
              <a:rPr lang="en-IN" sz="2000" b="1" dirty="0">
                <a:solidFill>
                  <a:schemeClr val="accent6">
                    <a:lumMod val="75000"/>
                  </a:schemeClr>
                </a:solidFill>
                <a:latin typeface="Montserrat" panose="00000500000000000000" pitchFamily="50" charset="0"/>
              </a:rPr>
              <a:t>Verband Der Deutschen Automobilindustrie E.V.</a:t>
            </a:r>
            <a:r>
              <a:rPr lang="en-IN" sz="2000" b="1" dirty="0">
                <a:solidFill>
                  <a:schemeClr val="tx1">
                    <a:lumMod val="65000"/>
                    <a:lumOff val="35000"/>
                  </a:schemeClr>
                </a:solidFill>
                <a:latin typeface="Montserrat" panose="00000500000000000000" pitchFamily="50" charset="0"/>
              </a:rPr>
              <a:t>).</a:t>
            </a:r>
          </a:p>
          <a:p>
            <a:pPr marL="359181" indent="-359181" algn="l">
              <a:buFont typeface="Arial" pitchFamily="34" charset="0"/>
              <a:buChar char="•"/>
            </a:pPr>
            <a:r>
              <a:rPr lang="en-IN" sz="2000" b="1" dirty="0">
                <a:solidFill>
                  <a:schemeClr val="tx1">
                    <a:lumMod val="65000"/>
                    <a:lumOff val="35000"/>
                  </a:schemeClr>
                </a:solidFill>
                <a:latin typeface="Montserrat" panose="00000500000000000000" pitchFamily="50" charset="0"/>
              </a:rPr>
              <a:t>Developed by VDA QMC and the German automotive industry, VDA 6.3 defines a process based audit standard for evaluating and improving controls in a manufacturing organisation’s processes.</a:t>
            </a:r>
          </a:p>
          <a:p>
            <a:pPr marL="359181" indent="-359181" algn="l">
              <a:buFont typeface="Arial" pitchFamily="34" charset="0"/>
              <a:buChar char="•"/>
            </a:pPr>
            <a:r>
              <a:rPr lang="en-IN" sz="2000" b="1" dirty="0">
                <a:solidFill>
                  <a:schemeClr val="tx1">
                    <a:lumMod val="65000"/>
                    <a:lumOff val="35000"/>
                  </a:schemeClr>
                </a:solidFill>
                <a:latin typeface="Montserrat" panose="00000500000000000000" pitchFamily="50" charset="0"/>
              </a:rPr>
              <a:t>VDA 6.3 is an excellent tool for process audits within the automotive industry acting as a guideline for performing audits. It provides information on the significance and application scope of a process audit over the entire product realization cycle in both manufacturing and services It defines the audit process, the criteria for evaluation of the process audit results and the requirements of the processes.</a:t>
            </a:r>
          </a:p>
          <a:p>
            <a:pPr marL="359181" indent="-359181" algn="l">
              <a:buFont typeface="Arial" pitchFamily="34" charset="0"/>
              <a:buChar char="•"/>
            </a:pPr>
            <a:r>
              <a:rPr lang="en-IN" sz="2000" b="1" dirty="0">
                <a:solidFill>
                  <a:schemeClr val="tx1">
                    <a:lumMod val="65000"/>
                    <a:lumOff val="35000"/>
                  </a:schemeClr>
                </a:solidFill>
                <a:latin typeface="Montserrat" panose="00000500000000000000" pitchFamily="50" charset="0"/>
              </a:rPr>
              <a:t>At the heart of the standard, each step in the process is modelled with six links and is governed by the </a:t>
            </a:r>
            <a:r>
              <a:rPr lang="en-IN" sz="2000" b="1" dirty="0">
                <a:solidFill>
                  <a:schemeClr val="accent6">
                    <a:lumMod val="75000"/>
                  </a:schemeClr>
                </a:solidFill>
                <a:latin typeface="Montserrat" panose="00000500000000000000" pitchFamily="50" charset="0"/>
              </a:rPr>
              <a:t>”Deming Loop – Plan Do Check Act”</a:t>
            </a:r>
            <a:r>
              <a:rPr lang="en-IN" sz="2000" b="1" dirty="0">
                <a:solidFill>
                  <a:schemeClr val="tx1">
                    <a:lumMod val="65000"/>
                    <a:lumOff val="35000"/>
                  </a:schemeClr>
                </a:solidFill>
                <a:latin typeface="Montserrat" panose="00000500000000000000" pitchFamily="50" charset="0"/>
              </a:rPr>
              <a:t>. </a:t>
            </a:r>
          </a:p>
        </p:txBody>
      </p:sp>
      <p:sp>
        <p:nvSpPr>
          <p:cNvPr id="14" name="Slide Number Placeholder 9">
            <a:extLst>
              <a:ext uri="{FF2B5EF4-FFF2-40B4-BE49-F238E27FC236}">
                <a16:creationId xmlns:a16="http://schemas.microsoft.com/office/drawing/2014/main" id="{E54CC302-7AEB-4252-9098-A12E15C7A78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a:t>
            </a:r>
          </a:p>
        </p:txBody>
      </p:sp>
    </p:spTree>
    <p:extLst>
      <p:ext uri="{BB962C8B-B14F-4D97-AF65-F5344CB8AC3E}">
        <p14:creationId xmlns:p14="http://schemas.microsoft.com/office/powerpoint/2010/main" val="4246143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350" y="0"/>
            <a:ext cx="2597150" cy="685800"/>
          </a:xfrm>
        </p:spPr>
        <p:txBody>
          <a:bodyPr>
            <a:noAutofit/>
          </a:bodyPr>
          <a:lstStyle/>
          <a:p>
            <a:r>
              <a:rPr lang="en-US" sz="3400" b="1" u="sng" dirty="0">
                <a:solidFill>
                  <a:schemeClr val="tx1">
                    <a:lumMod val="65000"/>
                    <a:lumOff val="35000"/>
                  </a:schemeClr>
                </a:solidFill>
                <a:latin typeface="Montserrat" panose="00000500000000000000" pitchFamily="50" charset="0"/>
              </a:rPr>
              <a:t>VDA-QMC</a:t>
            </a:r>
            <a:endParaRPr lang="en-IN" sz="3400" b="1" u="sng" dirty="0">
              <a:solidFill>
                <a:schemeClr val="tx1">
                  <a:lumMod val="65000"/>
                  <a:lumOff val="35000"/>
                </a:schemeClr>
              </a:solidFill>
              <a:latin typeface="Montserrat" panose="00000500000000000000" pitchFamily="50" charset="0"/>
            </a:endParaRPr>
          </a:p>
        </p:txBody>
      </p:sp>
      <p:sp>
        <p:nvSpPr>
          <p:cNvPr id="7" name="Title 1"/>
          <p:cNvSpPr txBox="1">
            <a:spLocks/>
          </p:cNvSpPr>
          <p:nvPr/>
        </p:nvSpPr>
        <p:spPr>
          <a:xfrm>
            <a:off x="82550" y="609600"/>
            <a:ext cx="8832850" cy="7620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tx1">
                    <a:lumMod val="65000"/>
                    <a:lumOff val="35000"/>
                  </a:schemeClr>
                </a:solidFill>
                <a:latin typeface="Montserrat" panose="00000500000000000000" pitchFamily="50" charset="0"/>
              </a:rPr>
              <a:t>Below are the Organizations involved in Developing &amp; Publications of VDA 6.3. </a:t>
            </a:r>
          </a:p>
        </p:txBody>
      </p:sp>
      <p:pic>
        <p:nvPicPr>
          <p:cNvPr id="2052" name="Picture 4" descr="C:\Users\IT\Downloads\Logos\Benteler-Automotiv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900" y="1524000"/>
            <a:ext cx="2343196" cy="76041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IT\Downloads\Logos\Audi-logo-1999-1920x108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2960" y="1563188"/>
            <a:ext cx="1538840" cy="7990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IT\Downloads\Logos\Opel-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132" y="1601790"/>
            <a:ext cx="1235669" cy="760411"/>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IT\Downloads\Logos\1200px-BMW.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60880" y="1447800"/>
            <a:ext cx="1008220" cy="93066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IT\Downloads\Logos\320px-BorgWarner.sv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1087" y="1659210"/>
            <a:ext cx="2982363" cy="55059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IT\Downloads\Logos\5860f8f04fc7f3474eb80dbc (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7651" y="2743201"/>
            <a:ext cx="2476500" cy="41561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IT\Downloads\Logos\Daimler-logo-2200x5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1800" y="2617794"/>
            <a:ext cx="2777090" cy="582606"/>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IT\Downloads\Logos\a10f223465a2c7094c91774717817e17.png"/>
          <p:cNvPicPr>
            <a:picLocks noChangeAspect="1" noChangeArrowheads="1"/>
          </p:cNvPicPr>
          <p:nvPr/>
        </p:nvPicPr>
        <p:blipFill rotWithShape="1">
          <a:blip r:embed="rId10">
            <a:extLst>
              <a:ext uri="{28A0092B-C50C-407E-A947-70E740481C1C}">
                <a14:useLocalDpi xmlns:a14="http://schemas.microsoft.com/office/drawing/2010/main" val="0"/>
              </a:ext>
            </a:extLst>
          </a:blip>
          <a:srcRect b="20091"/>
          <a:stretch/>
        </p:blipFill>
        <p:spPr bwMode="auto">
          <a:xfrm>
            <a:off x="5854361" y="2428247"/>
            <a:ext cx="1973455" cy="106263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IT\Downloads\Logos\Knorr-Bremse_logo.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9770" y="3482976"/>
            <a:ext cx="4090575" cy="582612"/>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IT\Downloads\Logos\2000px-Magna_logo.svg.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72715" y="3407189"/>
            <a:ext cx="3384550" cy="734187"/>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Users\IT\Downloads\Logos\1200px-MAN_logo.svg.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23590" y="2736693"/>
            <a:ext cx="1573835" cy="813552"/>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C:\Users\IT\Downloads\Logos\Logo_Partner_OTTO-FUCHS.png"/>
          <p:cNvPicPr>
            <a:picLocks noChangeAspect="1" noChangeArrowheads="1"/>
          </p:cNvPicPr>
          <p:nvPr/>
        </p:nvPicPr>
        <p:blipFill rotWithShape="1">
          <a:blip r:embed="rId14">
            <a:extLst>
              <a:ext uri="{28A0092B-C50C-407E-A947-70E740481C1C}">
                <a14:useLocalDpi xmlns:a14="http://schemas.microsoft.com/office/drawing/2010/main" val="0"/>
              </a:ext>
            </a:extLst>
          </a:blip>
          <a:srcRect l="22044" t="25410" r="22506" b="25489"/>
          <a:stretch/>
        </p:blipFill>
        <p:spPr bwMode="auto">
          <a:xfrm>
            <a:off x="169030" y="4141376"/>
            <a:ext cx="2059820" cy="841829"/>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Users\IT\Downloads\Logos\4bbe4dcf5537ba1abdfa350f574c82b2.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63751" y="4141375"/>
            <a:ext cx="2239845" cy="1550662"/>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C:\Users\IT\Downloads\Logos\Bosch_logo.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95162" y="4191005"/>
            <a:ext cx="4891850" cy="106679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C:\Users\IT\Downloads\Logos\logo.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7992" y="5755692"/>
            <a:ext cx="2727590" cy="672817"/>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descr="C:\Users\IT\Downloads\Logos\2000px-Schaeffler_logo.svg.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251916" y="5836186"/>
            <a:ext cx="2508965" cy="255915"/>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C:\Users\IT\Downloads\Logos\Volkswagen-logo-2015-1920x1080.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488531" y="5130432"/>
            <a:ext cx="2588669" cy="141150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descr="C:\Users\IT\Downloads\Logos\2000px-ZF_Official_Logo.svg.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827815" y="5257802"/>
            <a:ext cx="1244791" cy="1149038"/>
          </a:xfrm>
          <a:prstGeom prst="rect">
            <a:avLst/>
          </a:prstGeom>
          <a:noFill/>
          <a:extLst>
            <a:ext uri="{909E8E84-426E-40DD-AFC4-6F175D3DCCD1}">
              <a14:hiddenFill xmlns:a14="http://schemas.microsoft.com/office/drawing/2010/main">
                <a:solidFill>
                  <a:srgbClr val="FFFFFF"/>
                </a:solidFill>
              </a14:hiddenFill>
            </a:ext>
          </a:extLst>
        </p:spPr>
      </p:pic>
      <p:sp>
        <p:nvSpPr>
          <p:cNvPr id="28" name="Slide Number Placeholder 9">
            <a:extLst>
              <a:ext uri="{FF2B5EF4-FFF2-40B4-BE49-F238E27FC236}">
                <a16:creationId xmlns:a16="http://schemas.microsoft.com/office/drawing/2014/main" id="{E4388296-1E7A-4CE8-AD9D-0712C5390F6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a:t>
            </a:r>
          </a:p>
        </p:txBody>
      </p:sp>
    </p:spTree>
    <p:extLst>
      <p:ext uri="{BB962C8B-B14F-4D97-AF65-F5344CB8AC3E}">
        <p14:creationId xmlns:p14="http://schemas.microsoft.com/office/powerpoint/2010/main" val="3345036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127500" cy="685800"/>
          </a:xfrm>
        </p:spPr>
        <p:txBody>
          <a:bodyPr>
            <a:noAutofit/>
          </a:bodyPr>
          <a:lstStyle/>
          <a:p>
            <a:pPr algn="l"/>
            <a:r>
              <a:rPr lang="en-US" sz="2800" b="1" dirty="0">
                <a:solidFill>
                  <a:schemeClr val="tx1">
                    <a:lumMod val="65000"/>
                    <a:lumOff val="35000"/>
                  </a:schemeClr>
                </a:solidFill>
                <a:latin typeface="Montserrat" panose="00000500000000000000" pitchFamily="50" charset="0"/>
              </a:rPr>
              <a:t>Phases of VDA 6.3:</a:t>
            </a:r>
            <a:endParaRPr lang="en-IN" sz="2800" b="1"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0" y="609600"/>
            <a:ext cx="5118100" cy="5334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u="sng" dirty="0">
                <a:solidFill>
                  <a:schemeClr val="tx1">
                    <a:lumMod val="65000"/>
                    <a:lumOff val="35000"/>
                  </a:schemeClr>
                </a:solidFill>
                <a:latin typeface="Montserrat" panose="00000500000000000000" pitchFamily="50" charset="0"/>
              </a:rPr>
              <a:t>There are 7 Phases in VDA 6.3.</a:t>
            </a:r>
          </a:p>
        </p:txBody>
      </p:sp>
      <p:sp>
        <p:nvSpPr>
          <p:cNvPr id="7" name="Title 1"/>
          <p:cNvSpPr txBox="1">
            <a:spLocks/>
          </p:cNvSpPr>
          <p:nvPr/>
        </p:nvSpPr>
        <p:spPr>
          <a:xfrm rot="5400000">
            <a:off x="1611169" y="-309418"/>
            <a:ext cx="574963" cy="3632200"/>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P1</a:t>
            </a:r>
            <a:r>
              <a:rPr lang="en-US" sz="1800" b="1" dirty="0">
                <a:solidFill>
                  <a:schemeClr val="tx1">
                    <a:lumMod val="65000"/>
                    <a:lumOff val="35000"/>
                  </a:schemeClr>
                </a:solidFill>
                <a:latin typeface="Montserrat" panose="00000500000000000000" pitchFamily="50" charset="0"/>
              </a:rPr>
              <a:t> = Potential Analysis</a:t>
            </a:r>
          </a:p>
        </p:txBody>
      </p:sp>
      <p:sp>
        <p:nvSpPr>
          <p:cNvPr id="8" name="Title 1"/>
          <p:cNvSpPr txBox="1">
            <a:spLocks/>
          </p:cNvSpPr>
          <p:nvPr/>
        </p:nvSpPr>
        <p:spPr>
          <a:xfrm rot="5400000">
            <a:off x="1611169" y="258618"/>
            <a:ext cx="574963" cy="3632200"/>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P2</a:t>
            </a:r>
            <a:r>
              <a:rPr lang="en-US" sz="1800" b="1" dirty="0">
                <a:solidFill>
                  <a:schemeClr val="tx1">
                    <a:lumMod val="65000"/>
                    <a:lumOff val="35000"/>
                  </a:schemeClr>
                </a:solidFill>
                <a:latin typeface="Montserrat" panose="00000500000000000000" pitchFamily="50" charset="0"/>
              </a:rPr>
              <a:t> = Project Management</a:t>
            </a:r>
          </a:p>
        </p:txBody>
      </p:sp>
      <p:sp>
        <p:nvSpPr>
          <p:cNvPr id="9" name="Title 1"/>
          <p:cNvSpPr txBox="1">
            <a:spLocks/>
          </p:cNvSpPr>
          <p:nvPr/>
        </p:nvSpPr>
        <p:spPr>
          <a:xfrm rot="5400000">
            <a:off x="1479550" y="965200"/>
            <a:ext cx="838200" cy="3632200"/>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P3</a:t>
            </a:r>
            <a:r>
              <a:rPr lang="en-US" sz="1800" b="1" dirty="0">
                <a:solidFill>
                  <a:schemeClr val="tx1">
                    <a:lumMod val="65000"/>
                    <a:lumOff val="35000"/>
                  </a:schemeClr>
                </a:solidFill>
                <a:latin typeface="Montserrat" panose="00000500000000000000" pitchFamily="50" charset="0"/>
              </a:rPr>
              <a:t> = Planning of Product &amp;   </a:t>
            </a:r>
          </a:p>
          <a:p>
            <a:pPr algn="l"/>
            <a:r>
              <a:rPr lang="en-US" sz="1800" b="1" dirty="0">
                <a:solidFill>
                  <a:schemeClr val="tx1">
                    <a:lumMod val="65000"/>
                    <a:lumOff val="35000"/>
                  </a:schemeClr>
                </a:solidFill>
                <a:latin typeface="Montserrat" panose="00000500000000000000" pitchFamily="50" charset="0"/>
              </a:rPr>
              <a:t>         Process Development</a:t>
            </a:r>
          </a:p>
        </p:txBody>
      </p:sp>
      <p:sp>
        <p:nvSpPr>
          <p:cNvPr id="10" name="Title 1"/>
          <p:cNvSpPr txBox="1">
            <a:spLocks/>
          </p:cNvSpPr>
          <p:nvPr/>
        </p:nvSpPr>
        <p:spPr>
          <a:xfrm rot="5400000">
            <a:off x="1535835" y="1747117"/>
            <a:ext cx="838198" cy="3744768"/>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P4</a:t>
            </a:r>
            <a:r>
              <a:rPr lang="en-US" sz="1800" b="1" dirty="0">
                <a:solidFill>
                  <a:schemeClr val="tx1">
                    <a:lumMod val="65000"/>
                    <a:lumOff val="35000"/>
                  </a:schemeClr>
                </a:solidFill>
                <a:latin typeface="Montserrat" panose="00000500000000000000" pitchFamily="50" charset="0"/>
              </a:rPr>
              <a:t> = Carrying Out Product &amp; </a:t>
            </a:r>
          </a:p>
          <a:p>
            <a:pPr algn="l"/>
            <a:r>
              <a:rPr lang="en-US" sz="1800" b="1" dirty="0">
                <a:solidFill>
                  <a:schemeClr val="tx1">
                    <a:lumMod val="65000"/>
                    <a:lumOff val="35000"/>
                  </a:schemeClr>
                </a:solidFill>
                <a:latin typeface="Montserrat" panose="00000500000000000000" pitchFamily="50" charset="0"/>
              </a:rPr>
              <a:t>         Process Development</a:t>
            </a:r>
          </a:p>
        </p:txBody>
      </p:sp>
      <p:sp>
        <p:nvSpPr>
          <p:cNvPr id="11" name="Title 1"/>
          <p:cNvSpPr txBox="1">
            <a:spLocks/>
          </p:cNvSpPr>
          <p:nvPr/>
        </p:nvSpPr>
        <p:spPr>
          <a:xfrm rot="5400000">
            <a:off x="1726336" y="2471017"/>
            <a:ext cx="457198" cy="3744768"/>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P5</a:t>
            </a:r>
            <a:r>
              <a:rPr lang="en-US" sz="1800" b="1" dirty="0">
                <a:solidFill>
                  <a:schemeClr val="tx1">
                    <a:lumMod val="65000"/>
                    <a:lumOff val="35000"/>
                  </a:schemeClr>
                </a:solidFill>
                <a:latin typeface="Montserrat" panose="00000500000000000000" pitchFamily="50" charset="0"/>
              </a:rPr>
              <a:t> = Supplier Management</a:t>
            </a:r>
          </a:p>
        </p:txBody>
      </p:sp>
      <p:sp>
        <p:nvSpPr>
          <p:cNvPr id="12" name="Title 1"/>
          <p:cNvSpPr txBox="1">
            <a:spLocks/>
          </p:cNvSpPr>
          <p:nvPr/>
        </p:nvSpPr>
        <p:spPr>
          <a:xfrm rot="5400000">
            <a:off x="1592984" y="3309216"/>
            <a:ext cx="685800" cy="3744768"/>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a:t>
            </a:r>
            <a:r>
              <a:rPr lang="en-US" sz="1800" b="1" dirty="0">
                <a:solidFill>
                  <a:schemeClr val="tx1">
                    <a:lumMod val="65000"/>
                    <a:lumOff val="35000"/>
                  </a:schemeClr>
                </a:solidFill>
                <a:latin typeface="Montserrat" panose="00000500000000000000" pitchFamily="50" charset="0"/>
              </a:rPr>
              <a:t> = Process Analysis &amp; </a:t>
            </a:r>
          </a:p>
          <a:p>
            <a:pPr algn="l"/>
            <a:r>
              <a:rPr lang="en-US" sz="1800" b="1" dirty="0">
                <a:solidFill>
                  <a:schemeClr val="tx1">
                    <a:lumMod val="65000"/>
                    <a:lumOff val="35000"/>
                  </a:schemeClr>
                </a:solidFill>
                <a:latin typeface="Montserrat" panose="00000500000000000000" pitchFamily="50" charset="0"/>
              </a:rPr>
              <a:t>          Production Control</a:t>
            </a:r>
          </a:p>
        </p:txBody>
      </p:sp>
      <p:sp>
        <p:nvSpPr>
          <p:cNvPr id="13" name="Title 1"/>
          <p:cNvSpPr txBox="1">
            <a:spLocks/>
          </p:cNvSpPr>
          <p:nvPr/>
        </p:nvSpPr>
        <p:spPr>
          <a:xfrm rot="5400000">
            <a:off x="6715126" y="-92074"/>
            <a:ext cx="685800" cy="4375149"/>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P6.1</a:t>
            </a:r>
            <a:r>
              <a:rPr lang="en-US" sz="1800" b="1" dirty="0">
                <a:solidFill>
                  <a:schemeClr val="tx1">
                    <a:lumMod val="65000"/>
                    <a:lumOff val="35000"/>
                  </a:schemeClr>
                </a:solidFill>
                <a:latin typeface="Montserrat" panose="00000500000000000000" pitchFamily="50" charset="0"/>
              </a:rPr>
              <a:t> = What goes into Process? </a:t>
            </a:r>
          </a:p>
          <a:p>
            <a:pPr algn="l"/>
            <a:r>
              <a:rPr lang="en-US" sz="1800" b="1" dirty="0">
                <a:solidFill>
                  <a:schemeClr val="tx1">
                    <a:lumMod val="65000"/>
                    <a:lumOff val="35000"/>
                  </a:schemeClr>
                </a:solidFill>
                <a:latin typeface="Montserrat" panose="00000500000000000000" pitchFamily="50" charset="0"/>
              </a:rPr>
              <a:t>             (Process Input)</a:t>
            </a:r>
          </a:p>
        </p:txBody>
      </p:sp>
      <p:sp>
        <p:nvSpPr>
          <p:cNvPr id="14" name="Title 1"/>
          <p:cNvSpPr txBox="1">
            <a:spLocks/>
          </p:cNvSpPr>
          <p:nvPr/>
        </p:nvSpPr>
        <p:spPr>
          <a:xfrm rot="5400000">
            <a:off x="6797676" y="587376"/>
            <a:ext cx="685800" cy="4540249"/>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P6.2</a:t>
            </a:r>
            <a:r>
              <a:rPr lang="en-US" sz="1800" b="1" dirty="0">
                <a:solidFill>
                  <a:schemeClr val="tx1">
                    <a:lumMod val="65000"/>
                    <a:lumOff val="35000"/>
                  </a:schemeClr>
                </a:solidFill>
                <a:latin typeface="Montserrat" panose="00000500000000000000" pitchFamily="50" charset="0"/>
              </a:rPr>
              <a:t> = Work Content/ Process </a:t>
            </a:r>
          </a:p>
          <a:p>
            <a:pPr algn="l"/>
            <a:r>
              <a:rPr lang="en-US" sz="1800" b="1" dirty="0">
                <a:solidFill>
                  <a:schemeClr val="tx1">
                    <a:lumMod val="65000"/>
                    <a:lumOff val="35000"/>
                  </a:schemeClr>
                </a:solidFill>
                <a:latin typeface="Montserrat" panose="00000500000000000000" pitchFamily="50" charset="0"/>
              </a:rPr>
              <a:t>             Sequence</a:t>
            </a:r>
          </a:p>
        </p:txBody>
      </p:sp>
      <p:sp>
        <p:nvSpPr>
          <p:cNvPr id="15" name="Title 1"/>
          <p:cNvSpPr txBox="1">
            <a:spLocks/>
          </p:cNvSpPr>
          <p:nvPr/>
        </p:nvSpPr>
        <p:spPr>
          <a:xfrm rot="5400000">
            <a:off x="6962776" y="1184276"/>
            <a:ext cx="685800" cy="4870449"/>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P6.3</a:t>
            </a:r>
            <a:r>
              <a:rPr lang="en-US" sz="1800" b="1" dirty="0">
                <a:solidFill>
                  <a:schemeClr val="tx1">
                    <a:lumMod val="65000"/>
                    <a:lumOff val="35000"/>
                  </a:schemeClr>
                </a:solidFill>
                <a:latin typeface="Montserrat" panose="00000500000000000000" pitchFamily="50" charset="0"/>
              </a:rPr>
              <a:t> = Process Support/ Personal </a:t>
            </a:r>
          </a:p>
          <a:p>
            <a:pPr algn="l"/>
            <a:r>
              <a:rPr lang="en-US" sz="1800" b="1" dirty="0">
                <a:solidFill>
                  <a:schemeClr val="tx1">
                    <a:lumMod val="65000"/>
                    <a:lumOff val="35000"/>
                  </a:schemeClr>
                </a:solidFill>
                <a:latin typeface="Montserrat" panose="00000500000000000000" pitchFamily="50" charset="0"/>
              </a:rPr>
              <a:t>             Resources</a:t>
            </a:r>
          </a:p>
        </p:txBody>
      </p:sp>
      <p:sp>
        <p:nvSpPr>
          <p:cNvPr id="16" name="Title 1"/>
          <p:cNvSpPr txBox="1">
            <a:spLocks/>
          </p:cNvSpPr>
          <p:nvPr/>
        </p:nvSpPr>
        <p:spPr>
          <a:xfrm rot="5400000">
            <a:off x="6510772" y="2398280"/>
            <a:ext cx="464127" cy="3744768"/>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P6.4</a:t>
            </a:r>
            <a:r>
              <a:rPr lang="en-US" sz="1800" b="1" dirty="0">
                <a:solidFill>
                  <a:schemeClr val="tx1">
                    <a:lumMod val="65000"/>
                    <a:lumOff val="35000"/>
                  </a:schemeClr>
                </a:solidFill>
                <a:latin typeface="Montserrat" panose="00000500000000000000" pitchFamily="50" charset="0"/>
              </a:rPr>
              <a:t> = Material Resources</a:t>
            </a:r>
          </a:p>
        </p:txBody>
      </p:sp>
      <p:sp>
        <p:nvSpPr>
          <p:cNvPr id="17" name="Title 1"/>
          <p:cNvSpPr txBox="1">
            <a:spLocks/>
          </p:cNvSpPr>
          <p:nvPr/>
        </p:nvSpPr>
        <p:spPr>
          <a:xfrm rot="5400000">
            <a:off x="6591326" y="2844198"/>
            <a:ext cx="464127" cy="3905876"/>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P6.5</a:t>
            </a:r>
            <a:r>
              <a:rPr lang="en-US" sz="1800" b="1" dirty="0">
                <a:solidFill>
                  <a:schemeClr val="tx1">
                    <a:lumMod val="65000"/>
                    <a:lumOff val="35000"/>
                  </a:schemeClr>
                </a:solidFill>
                <a:latin typeface="Montserrat" panose="00000500000000000000" pitchFamily="50" charset="0"/>
              </a:rPr>
              <a:t> = Process Effectiveness</a:t>
            </a:r>
          </a:p>
        </p:txBody>
      </p:sp>
      <p:sp>
        <p:nvSpPr>
          <p:cNvPr id="18" name="Title 1"/>
          <p:cNvSpPr txBox="1">
            <a:spLocks/>
          </p:cNvSpPr>
          <p:nvPr/>
        </p:nvSpPr>
        <p:spPr>
          <a:xfrm rot="5400000">
            <a:off x="6869210" y="3037370"/>
            <a:ext cx="1136072" cy="5133589"/>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P6.6</a:t>
            </a:r>
            <a:r>
              <a:rPr lang="en-US" sz="1800" b="1" dirty="0">
                <a:solidFill>
                  <a:schemeClr val="tx1">
                    <a:lumMod val="65000"/>
                    <a:lumOff val="35000"/>
                  </a:schemeClr>
                </a:solidFill>
                <a:latin typeface="Montserrat" panose="00000500000000000000" pitchFamily="50" charset="0"/>
              </a:rPr>
              <a:t> = What should Process Produce?  </a:t>
            </a:r>
          </a:p>
          <a:p>
            <a:pPr algn="l"/>
            <a:r>
              <a:rPr lang="en-US" sz="1800" b="1" dirty="0">
                <a:solidFill>
                  <a:schemeClr val="tx1">
                    <a:lumMod val="65000"/>
                    <a:lumOff val="35000"/>
                  </a:schemeClr>
                </a:solidFill>
                <a:latin typeface="Montserrat" panose="00000500000000000000" pitchFamily="50" charset="0"/>
              </a:rPr>
              <a:t>             (Process Output/ Process </a:t>
            </a:r>
          </a:p>
          <a:p>
            <a:pPr algn="l"/>
            <a:r>
              <a:rPr lang="en-US" sz="1800" b="1" dirty="0">
                <a:solidFill>
                  <a:schemeClr val="tx1">
                    <a:lumMod val="65000"/>
                    <a:lumOff val="35000"/>
                  </a:schemeClr>
                </a:solidFill>
                <a:latin typeface="Montserrat" panose="00000500000000000000" pitchFamily="50" charset="0"/>
              </a:rPr>
              <a:t>              Result)</a:t>
            </a:r>
          </a:p>
        </p:txBody>
      </p:sp>
      <p:sp>
        <p:nvSpPr>
          <p:cNvPr id="19" name="Title 1"/>
          <p:cNvSpPr txBox="1">
            <a:spLocks/>
          </p:cNvSpPr>
          <p:nvPr/>
        </p:nvSpPr>
        <p:spPr>
          <a:xfrm rot="5400000">
            <a:off x="2095501" y="3702050"/>
            <a:ext cx="761999" cy="4787901"/>
          </a:xfrm>
          <a:prstGeom prst="rect">
            <a:avLst/>
          </a:prstGeom>
        </p:spPr>
        <p:txBody>
          <a:bodyPr vert="vert270"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b="1" dirty="0">
                <a:solidFill>
                  <a:schemeClr val="accent6">
                    <a:lumMod val="75000"/>
                  </a:schemeClr>
                </a:solidFill>
                <a:latin typeface="Montserrat" panose="00000500000000000000" pitchFamily="50" charset="0"/>
              </a:rPr>
              <a:t>P7</a:t>
            </a:r>
            <a:r>
              <a:rPr lang="en-US" sz="1800" b="1" dirty="0">
                <a:solidFill>
                  <a:schemeClr val="tx1">
                    <a:lumMod val="65000"/>
                    <a:lumOff val="35000"/>
                  </a:schemeClr>
                </a:solidFill>
                <a:latin typeface="Montserrat" panose="00000500000000000000" pitchFamily="50" charset="0"/>
              </a:rPr>
              <a:t> = Customer Support/ Customer </a:t>
            </a:r>
          </a:p>
          <a:p>
            <a:pPr algn="l"/>
            <a:r>
              <a:rPr lang="en-US" sz="1800" b="1" dirty="0">
                <a:solidFill>
                  <a:schemeClr val="tx1">
                    <a:lumMod val="65000"/>
                    <a:lumOff val="35000"/>
                  </a:schemeClr>
                </a:solidFill>
                <a:latin typeface="Montserrat" panose="00000500000000000000" pitchFamily="50" charset="0"/>
              </a:rPr>
              <a:t>         Satisfaction/ Service</a:t>
            </a:r>
          </a:p>
        </p:txBody>
      </p:sp>
      <p:cxnSp>
        <p:nvCxnSpPr>
          <p:cNvPr id="4" name="Straight Connector 3">
            <a:extLst>
              <a:ext uri="{FF2B5EF4-FFF2-40B4-BE49-F238E27FC236}">
                <a16:creationId xmlns:a16="http://schemas.microsoft.com/office/drawing/2014/main" id="{9DAF96A9-AC70-4C5B-9525-BCA610EDFA54}"/>
              </a:ext>
            </a:extLst>
          </p:cNvPr>
          <p:cNvCxnSpPr>
            <a:cxnSpLocks/>
          </p:cNvCxnSpPr>
          <p:nvPr/>
        </p:nvCxnSpPr>
        <p:spPr>
          <a:xfrm>
            <a:off x="4343400" y="1956435"/>
            <a:ext cx="0" cy="3377565"/>
          </a:xfrm>
          <a:prstGeom prst="line">
            <a:avLst/>
          </a:prstGeom>
          <a:ln>
            <a:solidFill>
              <a:srgbClr val="00CC00"/>
            </a:solidFil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EB9F9AFE-D661-4837-B600-1AAEF4093D1D}"/>
              </a:ext>
            </a:extLst>
          </p:cNvPr>
          <p:cNvCxnSpPr>
            <a:cxnSpLocks/>
          </p:cNvCxnSpPr>
          <p:nvPr/>
        </p:nvCxnSpPr>
        <p:spPr>
          <a:xfrm>
            <a:off x="3143250" y="5181600"/>
            <a:ext cx="1200150"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4958EAD6-3367-44D2-A6A3-80B4D5CCC87E}"/>
              </a:ext>
            </a:extLst>
          </p:cNvPr>
          <p:cNvCxnSpPr>
            <a:cxnSpLocks/>
          </p:cNvCxnSpPr>
          <p:nvPr/>
        </p:nvCxnSpPr>
        <p:spPr>
          <a:xfrm>
            <a:off x="4338783" y="1956435"/>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8284441E-F9D8-41D0-87CA-EA747535718E}"/>
              </a:ext>
            </a:extLst>
          </p:cNvPr>
          <p:cNvCxnSpPr>
            <a:cxnSpLocks/>
          </p:cNvCxnSpPr>
          <p:nvPr/>
        </p:nvCxnSpPr>
        <p:spPr>
          <a:xfrm>
            <a:off x="4338783" y="2667000"/>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910F38C9-E275-4EC2-865E-D5CB2E7CF959}"/>
              </a:ext>
            </a:extLst>
          </p:cNvPr>
          <p:cNvCxnSpPr>
            <a:cxnSpLocks/>
          </p:cNvCxnSpPr>
          <p:nvPr/>
        </p:nvCxnSpPr>
        <p:spPr>
          <a:xfrm>
            <a:off x="4338783" y="3429000"/>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3C93DBA1-B368-4834-9A23-6CEF0AB8D917}"/>
              </a:ext>
            </a:extLst>
          </p:cNvPr>
          <p:cNvCxnSpPr>
            <a:cxnSpLocks/>
          </p:cNvCxnSpPr>
          <p:nvPr/>
        </p:nvCxnSpPr>
        <p:spPr>
          <a:xfrm>
            <a:off x="4338783" y="4267200"/>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FFA444DA-E252-47FB-9CE7-DE92ED2B8EF7}"/>
              </a:ext>
            </a:extLst>
          </p:cNvPr>
          <p:cNvCxnSpPr>
            <a:cxnSpLocks/>
          </p:cNvCxnSpPr>
          <p:nvPr/>
        </p:nvCxnSpPr>
        <p:spPr>
          <a:xfrm>
            <a:off x="4338783" y="4800600"/>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5FC73998-E361-4E0D-9A77-E242AA0151A1}"/>
              </a:ext>
            </a:extLst>
          </p:cNvPr>
          <p:cNvCxnSpPr>
            <a:cxnSpLocks/>
          </p:cNvCxnSpPr>
          <p:nvPr/>
        </p:nvCxnSpPr>
        <p:spPr>
          <a:xfrm>
            <a:off x="4338783" y="5334000"/>
            <a:ext cx="531668" cy="0"/>
          </a:xfrm>
          <a:prstGeom prst="line">
            <a:avLst/>
          </a:prstGeom>
          <a:ln>
            <a:solidFill>
              <a:srgbClr val="00CC00"/>
            </a:solidFill>
            <a:tailEnd type="stealth" w="lg" len="lg"/>
          </a:ln>
        </p:spPr>
        <p:style>
          <a:lnRef idx="2">
            <a:schemeClr val="dk1"/>
          </a:lnRef>
          <a:fillRef idx="0">
            <a:schemeClr val="dk1"/>
          </a:fillRef>
          <a:effectRef idx="1">
            <a:schemeClr val="dk1"/>
          </a:effectRef>
          <a:fontRef idx="minor">
            <a:schemeClr val="tx1"/>
          </a:fontRef>
        </p:style>
      </p:cxnSp>
      <p:sp>
        <p:nvSpPr>
          <p:cNvPr id="40" name="Slide Number Placeholder 9">
            <a:extLst>
              <a:ext uri="{FF2B5EF4-FFF2-40B4-BE49-F238E27FC236}">
                <a16:creationId xmlns:a16="http://schemas.microsoft.com/office/drawing/2014/main" id="{7FC8F2CF-4FD9-445F-A6D7-4966FC30CC3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a:t>
            </a:r>
          </a:p>
        </p:txBody>
      </p:sp>
    </p:spTree>
    <p:extLst>
      <p:ext uri="{BB962C8B-B14F-4D97-AF65-F5344CB8AC3E}">
        <p14:creationId xmlns:p14="http://schemas.microsoft.com/office/powerpoint/2010/main" val="2940802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685800"/>
          </a:xfrm>
        </p:spPr>
        <p:txBody>
          <a:bodyPr>
            <a:noAutofit/>
          </a:bodyPr>
          <a:lstStyle/>
          <a:p>
            <a:pPr algn="l"/>
            <a:r>
              <a:rPr lang="en-US" sz="3400" b="1" u="sng" dirty="0">
                <a:solidFill>
                  <a:schemeClr val="tx1">
                    <a:lumMod val="65000"/>
                    <a:lumOff val="35000"/>
                  </a:schemeClr>
                </a:solidFill>
                <a:latin typeface="Montserrat" panose="00000500000000000000" pitchFamily="50" charset="0"/>
              </a:rPr>
              <a:t>Potential Analysis (P1):</a:t>
            </a:r>
            <a:endParaRPr lang="en-IN" sz="34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4800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endParaRPr lang="en-IN" sz="2300" b="1" dirty="0">
              <a:solidFill>
                <a:schemeClr val="tx1">
                  <a:lumMod val="65000"/>
                  <a:lumOff val="35000"/>
                </a:schemeClr>
              </a:solidFill>
              <a:latin typeface="Montserrat" panose="00000500000000000000" pitchFamily="50" charset="0"/>
            </a:endParaRPr>
          </a:p>
        </p:txBody>
      </p:sp>
      <p:sp>
        <p:nvSpPr>
          <p:cNvPr id="7" name="Title 1"/>
          <p:cNvSpPr txBox="1">
            <a:spLocks/>
          </p:cNvSpPr>
          <p:nvPr/>
        </p:nvSpPr>
        <p:spPr>
          <a:xfrm>
            <a:off x="0" y="838200"/>
            <a:ext cx="9067800" cy="13716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dirty="0">
                <a:solidFill>
                  <a:schemeClr val="tx1">
                    <a:lumMod val="65000"/>
                    <a:lumOff val="35000"/>
                  </a:schemeClr>
                </a:solidFill>
                <a:latin typeface="Montserrat" panose="00000500000000000000" pitchFamily="50" charset="0"/>
              </a:rPr>
              <a:t>A Potential Analysis is used to evaluate New Supplier (Contenders). For existing Suppliers the Potential Analysis can be used at New Locations, with the introduction of New Technologies or for New Products.</a:t>
            </a:r>
            <a:endParaRPr lang="en-US" sz="2000" b="1" dirty="0">
              <a:solidFill>
                <a:schemeClr val="tx1">
                  <a:lumMod val="65000"/>
                  <a:lumOff val="35000"/>
                </a:schemeClr>
              </a:solidFill>
              <a:latin typeface="Montserrat" panose="00000500000000000000" pitchFamily="50"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04" y="2276475"/>
            <a:ext cx="8460297" cy="4152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lide Number Placeholder 9">
            <a:extLst>
              <a:ext uri="{FF2B5EF4-FFF2-40B4-BE49-F238E27FC236}">
                <a16:creationId xmlns:a16="http://schemas.microsoft.com/office/drawing/2014/main" id="{D7C73466-F2ED-4C63-8AEF-0EE0DAB7992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a:t>
            </a:r>
          </a:p>
        </p:txBody>
      </p:sp>
    </p:spTree>
    <p:extLst>
      <p:ext uri="{BB962C8B-B14F-4D97-AF65-F5344CB8AC3E}">
        <p14:creationId xmlns:p14="http://schemas.microsoft.com/office/powerpoint/2010/main" val="262649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 y="0"/>
            <a:ext cx="7759700" cy="685800"/>
          </a:xfrm>
        </p:spPr>
        <p:txBody>
          <a:bodyPr>
            <a:noAutofit/>
          </a:bodyPr>
          <a:lstStyle/>
          <a:p>
            <a:pPr algn="l"/>
            <a:r>
              <a:rPr lang="en-US" sz="3200" b="1" u="sng" dirty="0">
                <a:solidFill>
                  <a:schemeClr val="tx1">
                    <a:lumMod val="65000"/>
                    <a:lumOff val="35000"/>
                  </a:schemeClr>
                </a:solidFill>
                <a:latin typeface="Montserrat" panose="00000500000000000000" pitchFamily="50" charset="0"/>
              </a:rPr>
              <a:t>Evaluation of a Potential Analysis:</a:t>
            </a:r>
            <a:endParaRPr lang="en-IN" sz="32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4800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endParaRPr lang="en-IN" sz="2000" b="1" dirty="0">
              <a:solidFill>
                <a:schemeClr val="tx1">
                  <a:lumMod val="65000"/>
                  <a:lumOff val="35000"/>
                </a:schemeClr>
              </a:solidFill>
              <a:latin typeface="Montserrat" panose="00000500000000000000" pitchFamily="50" charset="0"/>
            </a:endParaRPr>
          </a:p>
        </p:txBody>
      </p:sp>
      <p:sp>
        <p:nvSpPr>
          <p:cNvPr id="7" name="Title 1"/>
          <p:cNvSpPr txBox="1">
            <a:spLocks/>
          </p:cNvSpPr>
          <p:nvPr/>
        </p:nvSpPr>
        <p:spPr>
          <a:xfrm>
            <a:off x="165100" y="914400"/>
            <a:ext cx="8255000" cy="7620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dirty="0">
                <a:solidFill>
                  <a:schemeClr val="tx1">
                    <a:lumMod val="65000"/>
                    <a:lumOff val="35000"/>
                  </a:schemeClr>
                </a:solidFill>
                <a:latin typeface="Montserrat" panose="00000500000000000000" pitchFamily="50" charset="0"/>
              </a:rPr>
              <a:t>The Assessment is marked, using the Traffic Light System of "Red", "Yellow" or "Green" (see below).</a:t>
            </a:r>
            <a:endParaRPr lang="en-US" sz="2000" b="1" dirty="0">
              <a:solidFill>
                <a:schemeClr val="tx1">
                  <a:lumMod val="65000"/>
                  <a:lumOff val="35000"/>
                </a:schemeClr>
              </a:solidFill>
              <a:latin typeface="Montserrat" panose="00000500000000000000" pitchFamily="50"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1752601"/>
            <a:ext cx="6810375"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1" y="4191000"/>
            <a:ext cx="6820694"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144463" y="3352800"/>
            <a:ext cx="8255000" cy="7620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dirty="0">
                <a:solidFill>
                  <a:schemeClr val="tx1">
                    <a:lumMod val="65000"/>
                    <a:lumOff val="35000"/>
                  </a:schemeClr>
                </a:solidFill>
                <a:latin typeface="Montserrat" panose="00000500000000000000" pitchFamily="50" charset="0"/>
              </a:rPr>
              <a:t>Adding the Marks for each Question results in an Overall Classification (see below).</a:t>
            </a:r>
            <a:endParaRPr lang="en-US" sz="2000" b="1" dirty="0">
              <a:solidFill>
                <a:schemeClr val="tx1">
                  <a:lumMod val="65000"/>
                  <a:lumOff val="35000"/>
                </a:schemeClr>
              </a:solidFill>
              <a:latin typeface="Montserrat" panose="00000500000000000000" pitchFamily="50" charset="0"/>
            </a:endParaRPr>
          </a:p>
        </p:txBody>
      </p:sp>
      <p:sp>
        <p:nvSpPr>
          <p:cNvPr id="14" name="Slide Number Placeholder 9">
            <a:extLst>
              <a:ext uri="{FF2B5EF4-FFF2-40B4-BE49-F238E27FC236}">
                <a16:creationId xmlns:a16="http://schemas.microsoft.com/office/drawing/2014/main" id="{92F9954D-8221-473E-ABE9-11073209CE8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a:t>
            </a:r>
          </a:p>
        </p:txBody>
      </p:sp>
    </p:spTree>
    <p:extLst>
      <p:ext uri="{BB962C8B-B14F-4D97-AF65-F5344CB8AC3E}">
        <p14:creationId xmlns:p14="http://schemas.microsoft.com/office/powerpoint/2010/main" val="1419246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685800"/>
          </a:xfrm>
        </p:spPr>
        <p:txBody>
          <a:bodyPr>
            <a:noAutofit/>
          </a:bodyPr>
          <a:lstStyle/>
          <a:p>
            <a:pPr algn="l"/>
            <a:r>
              <a:rPr lang="en-US" sz="2800" b="1" u="sng" dirty="0">
                <a:solidFill>
                  <a:schemeClr val="tx1">
                    <a:lumMod val="65000"/>
                    <a:lumOff val="35000"/>
                  </a:schemeClr>
                </a:solidFill>
                <a:latin typeface="Montserrat" panose="00000500000000000000" pitchFamily="50" charset="0"/>
              </a:rPr>
              <a:t>Interpretation of Results:</a:t>
            </a:r>
            <a:endParaRPr lang="en-IN" sz="28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4800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endParaRPr lang="en-IN" sz="1800" b="1" dirty="0">
              <a:solidFill>
                <a:schemeClr val="tx1">
                  <a:lumMod val="65000"/>
                  <a:lumOff val="35000"/>
                </a:schemeClr>
              </a:solidFill>
              <a:latin typeface="Montserrat" panose="00000500000000000000" pitchFamily="50" charset="0"/>
            </a:endParaRPr>
          </a:p>
        </p:txBody>
      </p:sp>
      <p:sp>
        <p:nvSpPr>
          <p:cNvPr id="7" name="Title 1"/>
          <p:cNvSpPr txBox="1">
            <a:spLocks/>
          </p:cNvSpPr>
          <p:nvPr/>
        </p:nvSpPr>
        <p:spPr>
          <a:xfrm>
            <a:off x="165100" y="914400"/>
            <a:ext cx="1073150" cy="457200"/>
          </a:xfrm>
          <a:prstGeom prst="rect">
            <a:avLst/>
          </a:prstGeom>
          <a:ln w="28575">
            <a:solidFill>
              <a:srgbClr val="00CC00"/>
            </a:solidFill>
          </a:ln>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tx1">
                    <a:lumMod val="65000"/>
                    <a:lumOff val="35000"/>
                  </a:schemeClr>
                </a:solidFill>
                <a:latin typeface="Montserrat" panose="00000500000000000000" pitchFamily="50" charset="0"/>
              </a:rPr>
              <a:t>Green</a:t>
            </a:r>
          </a:p>
        </p:txBody>
      </p:sp>
      <p:sp>
        <p:nvSpPr>
          <p:cNvPr id="9" name="Title 1"/>
          <p:cNvSpPr txBox="1">
            <a:spLocks/>
          </p:cNvSpPr>
          <p:nvPr/>
        </p:nvSpPr>
        <p:spPr>
          <a:xfrm>
            <a:off x="82550" y="1524000"/>
            <a:ext cx="9611927" cy="7620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A Contract award (nomination) for the Project, Component or Product Group by the Customer is possible without restrictions.</a:t>
            </a:r>
            <a:endParaRPr lang="en-US" sz="1800" b="1" dirty="0">
              <a:solidFill>
                <a:schemeClr val="tx1">
                  <a:lumMod val="65000"/>
                  <a:lumOff val="35000"/>
                </a:schemeClr>
              </a:solidFill>
              <a:latin typeface="Montserrat" panose="00000500000000000000" pitchFamily="50" charset="0"/>
            </a:endParaRPr>
          </a:p>
        </p:txBody>
      </p:sp>
      <p:sp>
        <p:nvSpPr>
          <p:cNvPr id="10" name="Title 1"/>
          <p:cNvSpPr txBox="1">
            <a:spLocks/>
          </p:cNvSpPr>
          <p:nvPr/>
        </p:nvSpPr>
        <p:spPr>
          <a:xfrm>
            <a:off x="165100" y="2563092"/>
            <a:ext cx="1073150" cy="457200"/>
          </a:xfrm>
          <a:prstGeom prst="rect">
            <a:avLst/>
          </a:prstGeom>
          <a:ln w="28575">
            <a:solidFill>
              <a:srgbClr val="FFFF00"/>
            </a:solidFill>
          </a:ln>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tx1">
                    <a:lumMod val="65000"/>
                    <a:lumOff val="35000"/>
                  </a:schemeClr>
                </a:solidFill>
                <a:latin typeface="Montserrat" panose="00000500000000000000" pitchFamily="50" charset="0"/>
              </a:rPr>
              <a:t>Yellow</a:t>
            </a:r>
          </a:p>
        </p:txBody>
      </p:sp>
      <p:sp>
        <p:nvSpPr>
          <p:cNvPr id="12" name="Title 1"/>
          <p:cNvSpPr txBox="1">
            <a:spLocks/>
          </p:cNvSpPr>
          <p:nvPr/>
        </p:nvSpPr>
        <p:spPr>
          <a:xfrm>
            <a:off x="1238250" y="914400"/>
            <a:ext cx="4854844" cy="4572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 Fully Approved Potential Supplier.</a:t>
            </a:r>
            <a:endParaRPr lang="en-US" sz="1800" b="1" dirty="0">
              <a:solidFill>
                <a:schemeClr val="tx1">
                  <a:lumMod val="65000"/>
                  <a:lumOff val="35000"/>
                </a:schemeClr>
              </a:solidFill>
              <a:latin typeface="Montserrat" panose="00000500000000000000" pitchFamily="50" charset="0"/>
            </a:endParaRPr>
          </a:p>
        </p:txBody>
      </p:sp>
      <p:sp>
        <p:nvSpPr>
          <p:cNvPr id="13" name="Title 1"/>
          <p:cNvSpPr txBox="1">
            <a:spLocks/>
          </p:cNvSpPr>
          <p:nvPr/>
        </p:nvSpPr>
        <p:spPr>
          <a:xfrm>
            <a:off x="1238250" y="2524992"/>
            <a:ext cx="4854844" cy="5334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 Conditionally Approved Supplier.</a:t>
            </a:r>
            <a:endParaRPr lang="en-US" sz="1800" b="1" dirty="0">
              <a:solidFill>
                <a:schemeClr val="tx1">
                  <a:lumMod val="65000"/>
                  <a:lumOff val="35000"/>
                </a:schemeClr>
              </a:solidFill>
              <a:latin typeface="Montserrat" panose="00000500000000000000" pitchFamily="50" charset="0"/>
            </a:endParaRPr>
          </a:p>
        </p:txBody>
      </p:sp>
      <p:sp>
        <p:nvSpPr>
          <p:cNvPr id="14" name="Title 1"/>
          <p:cNvSpPr txBox="1">
            <a:spLocks/>
          </p:cNvSpPr>
          <p:nvPr/>
        </p:nvSpPr>
        <p:spPr>
          <a:xfrm>
            <a:off x="82550" y="3172692"/>
            <a:ext cx="9611927" cy="292330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The Supplier is able to meet the Customer requirements for the questioned Product Scope and can be considered when awarding the Contract.</a:t>
            </a:r>
          </a:p>
          <a:p>
            <a:pPr algn="l"/>
            <a:endParaRPr lang="en-US" sz="1800" b="1" dirty="0">
              <a:solidFill>
                <a:schemeClr val="tx1">
                  <a:lumMod val="65000"/>
                  <a:lumOff val="35000"/>
                </a:schemeClr>
              </a:solidFill>
              <a:latin typeface="Montserrat" panose="00000500000000000000" pitchFamily="50" charset="0"/>
            </a:endParaRPr>
          </a:p>
          <a:p>
            <a:pPr algn="l"/>
            <a:r>
              <a:rPr lang="en-IN" sz="1800" b="1" dirty="0">
                <a:solidFill>
                  <a:schemeClr val="tx1">
                    <a:lumMod val="65000"/>
                    <a:lumOff val="35000"/>
                  </a:schemeClr>
                </a:solidFill>
                <a:latin typeface="Montserrat" panose="00000500000000000000" pitchFamily="50" charset="0"/>
              </a:rPr>
              <a:t>Only a Conditional Approval for a Contract award can be given. In some cases the Supplier needs support from the Client to implement the requirements of the Project. Under certain conditions a Limited approval for a Contract may be given (Quantity reduction, Smaller Series....).</a:t>
            </a:r>
            <a:endParaRPr lang="en-US" sz="1800" b="1" dirty="0">
              <a:solidFill>
                <a:schemeClr val="tx1">
                  <a:lumMod val="65000"/>
                  <a:lumOff val="35000"/>
                </a:schemeClr>
              </a:solidFill>
              <a:latin typeface="Montserrat" panose="00000500000000000000" pitchFamily="50" charset="0"/>
            </a:endParaRPr>
          </a:p>
        </p:txBody>
      </p:sp>
      <p:sp>
        <p:nvSpPr>
          <p:cNvPr id="15" name="Slide Number Placeholder 9">
            <a:extLst>
              <a:ext uri="{FF2B5EF4-FFF2-40B4-BE49-F238E27FC236}">
                <a16:creationId xmlns:a16="http://schemas.microsoft.com/office/drawing/2014/main" id="{7EBA903C-942C-49C0-BA3C-5F775A0185B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a:t>
            </a:r>
          </a:p>
        </p:txBody>
      </p:sp>
    </p:spTree>
    <p:extLst>
      <p:ext uri="{BB962C8B-B14F-4D97-AF65-F5344CB8AC3E}">
        <p14:creationId xmlns:p14="http://schemas.microsoft.com/office/powerpoint/2010/main" val="3108273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685800"/>
          </a:xfrm>
        </p:spPr>
        <p:txBody>
          <a:bodyPr>
            <a:noAutofit/>
          </a:bodyPr>
          <a:lstStyle/>
          <a:p>
            <a:pPr algn="l"/>
            <a:r>
              <a:rPr lang="en-US" sz="3200" b="1" u="sng" dirty="0">
                <a:solidFill>
                  <a:schemeClr val="tx1">
                    <a:lumMod val="65000"/>
                    <a:lumOff val="35000"/>
                  </a:schemeClr>
                </a:solidFill>
                <a:latin typeface="Montserrat" panose="00000500000000000000" pitchFamily="50" charset="0"/>
              </a:rPr>
              <a:t>Interpretation of Results:</a:t>
            </a:r>
            <a:endParaRPr lang="en-IN" sz="32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4800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endParaRPr lang="en-IN" sz="2000" b="1" dirty="0">
              <a:solidFill>
                <a:schemeClr val="tx1">
                  <a:lumMod val="65000"/>
                  <a:lumOff val="35000"/>
                </a:schemeClr>
              </a:solidFill>
              <a:latin typeface="Montserrat" panose="00000500000000000000" pitchFamily="50" charset="0"/>
            </a:endParaRPr>
          </a:p>
        </p:txBody>
      </p:sp>
      <p:sp>
        <p:nvSpPr>
          <p:cNvPr id="9" name="Title 1"/>
          <p:cNvSpPr txBox="1">
            <a:spLocks/>
          </p:cNvSpPr>
          <p:nvPr/>
        </p:nvSpPr>
        <p:spPr>
          <a:xfrm>
            <a:off x="0" y="673896"/>
            <a:ext cx="9611927" cy="5345904"/>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dirty="0">
                <a:solidFill>
                  <a:schemeClr val="tx1">
                    <a:lumMod val="65000"/>
                    <a:lumOff val="35000"/>
                  </a:schemeClr>
                </a:solidFill>
                <a:latin typeface="Montserrat" panose="00000500000000000000" pitchFamily="50" charset="0"/>
              </a:rPr>
              <a:t>An award (nomination) is possible, but is linked to defined </a:t>
            </a:r>
          </a:p>
          <a:p>
            <a:pPr algn="l"/>
            <a:r>
              <a:rPr lang="en-IN" sz="2000" b="1" dirty="0">
                <a:solidFill>
                  <a:schemeClr val="tx1">
                    <a:lumMod val="65000"/>
                    <a:lumOff val="35000"/>
                  </a:schemeClr>
                </a:solidFill>
                <a:latin typeface="Montserrat" panose="00000500000000000000" pitchFamily="50" charset="0"/>
              </a:rPr>
              <a:t>conditions:</a:t>
            </a:r>
          </a:p>
          <a:p>
            <a:pPr algn="l"/>
            <a:endParaRPr lang="en-US" sz="2000" b="1" dirty="0">
              <a:solidFill>
                <a:schemeClr val="tx1">
                  <a:lumMod val="65000"/>
                  <a:lumOff val="35000"/>
                </a:schemeClr>
              </a:solidFill>
              <a:latin typeface="Montserrat" panose="00000500000000000000" pitchFamily="50" charset="0"/>
            </a:endParaRPr>
          </a:p>
          <a:p>
            <a:pPr algn="l"/>
            <a:r>
              <a:rPr lang="en-IN" sz="2000" b="1" dirty="0">
                <a:solidFill>
                  <a:schemeClr val="tx1">
                    <a:lumMod val="65000"/>
                    <a:lumOff val="35000"/>
                  </a:schemeClr>
                </a:solidFill>
                <a:latin typeface="Montserrat" panose="00000500000000000000" pitchFamily="50" charset="0"/>
              </a:rPr>
              <a:t>The Conditions to minimize the Risk may be:</a:t>
            </a:r>
          </a:p>
          <a:p>
            <a:pPr algn="l"/>
            <a:r>
              <a:rPr lang="en-IN" sz="2000" b="1" dirty="0">
                <a:solidFill>
                  <a:schemeClr val="tx1">
                    <a:lumMod val="65000"/>
                    <a:lumOff val="35000"/>
                  </a:schemeClr>
                </a:solidFill>
                <a:latin typeface="Montserrat" panose="00000500000000000000" pitchFamily="50" charset="0"/>
              </a:rPr>
              <a:t>- Restriction to a defined Quantity (Small-Scale Production).</a:t>
            </a:r>
          </a:p>
          <a:p>
            <a:pPr algn="l"/>
            <a:r>
              <a:rPr lang="en-IN" sz="2000" b="1" dirty="0">
                <a:solidFill>
                  <a:schemeClr val="tx1">
                    <a:lumMod val="65000"/>
                    <a:lumOff val="35000"/>
                  </a:schemeClr>
                </a:solidFill>
                <a:latin typeface="Montserrat" panose="00000500000000000000" pitchFamily="50" charset="0"/>
              </a:rPr>
              <a:t>- Restriction to a defined Product.</a:t>
            </a:r>
          </a:p>
          <a:p>
            <a:pPr algn="l"/>
            <a:r>
              <a:rPr lang="en-IN" sz="2000" b="1" dirty="0">
                <a:solidFill>
                  <a:schemeClr val="tx1">
                    <a:lumMod val="65000"/>
                    <a:lumOff val="35000"/>
                  </a:schemeClr>
                </a:solidFill>
                <a:latin typeface="Montserrat" panose="00000500000000000000" pitchFamily="50" charset="0"/>
              </a:rPr>
              <a:t>- Restriction to Part-Quantities of the Overall Enquiry.</a:t>
            </a:r>
          </a:p>
          <a:p>
            <a:pPr algn="l"/>
            <a:r>
              <a:rPr lang="en-IN" sz="2000" b="1" dirty="0">
                <a:solidFill>
                  <a:schemeClr val="tx1">
                    <a:lumMod val="65000"/>
                    <a:lumOff val="35000"/>
                  </a:schemeClr>
                </a:solidFill>
                <a:latin typeface="Montserrat" panose="00000500000000000000" pitchFamily="50" charset="0"/>
              </a:rPr>
              <a:t>- The (Potential) Supplier receives a Trial Order on probation.</a:t>
            </a:r>
          </a:p>
          <a:p>
            <a:pPr algn="l"/>
            <a:r>
              <a:rPr lang="en-IN" sz="2000" b="1" dirty="0">
                <a:solidFill>
                  <a:schemeClr val="tx1">
                    <a:lumMod val="65000"/>
                    <a:lumOff val="35000"/>
                  </a:schemeClr>
                </a:solidFill>
                <a:latin typeface="Montserrat" panose="00000500000000000000" pitchFamily="50" charset="0"/>
              </a:rPr>
              <a:t>- The (Potential) Supplier is included in a Supplier Development Programme.</a:t>
            </a:r>
          </a:p>
          <a:p>
            <a:pPr algn="l"/>
            <a:r>
              <a:rPr lang="en-IN" sz="2000" b="1" dirty="0">
                <a:solidFill>
                  <a:schemeClr val="tx1">
                    <a:lumMod val="65000"/>
                    <a:lumOff val="35000"/>
                  </a:schemeClr>
                </a:solidFill>
                <a:latin typeface="Montserrat" panose="00000500000000000000" pitchFamily="50" charset="0"/>
              </a:rPr>
              <a:t>- Special support from Supplier Development Teams with careful monitoring of the progress of the Project.</a:t>
            </a:r>
          </a:p>
          <a:p>
            <a:pPr algn="l"/>
            <a:endParaRPr lang="en-US" sz="2000" b="1" dirty="0">
              <a:solidFill>
                <a:schemeClr val="tx1">
                  <a:lumMod val="65000"/>
                  <a:lumOff val="35000"/>
                </a:schemeClr>
              </a:solidFill>
              <a:latin typeface="Montserrat" panose="00000500000000000000" pitchFamily="50" charset="0"/>
            </a:endParaRPr>
          </a:p>
          <a:p>
            <a:pPr algn="l"/>
            <a:r>
              <a:rPr lang="en-IN" sz="2000" b="1" u="sng" dirty="0">
                <a:solidFill>
                  <a:schemeClr val="tx1">
                    <a:lumMod val="65000"/>
                    <a:lumOff val="35000"/>
                  </a:schemeClr>
                </a:solidFill>
                <a:latin typeface="Montserrat" panose="00000500000000000000" pitchFamily="50" charset="0"/>
              </a:rPr>
              <a:t>Note:</a:t>
            </a:r>
            <a:r>
              <a:rPr lang="en-IN" sz="2000" b="1" dirty="0">
                <a:solidFill>
                  <a:schemeClr val="tx1">
                    <a:lumMod val="65000"/>
                    <a:lumOff val="35000"/>
                  </a:schemeClr>
                </a:solidFill>
                <a:latin typeface="Montserrat" panose="00000500000000000000" pitchFamily="50" charset="0"/>
              </a:rPr>
              <a:t> Conditions must be specified between the relevant Quality and Procurement departments.</a:t>
            </a:r>
            <a:endParaRPr lang="en-US" sz="2000" b="1" dirty="0">
              <a:solidFill>
                <a:schemeClr val="tx1">
                  <a:lumMod val="65000"/>
                  <a:lumOff val="35000"/>
                </a:schemeClr>
              </a:solidFill>
              <a:latin typeface="Montserrat" panose="00000500000000000000" pitchFamily="50" charset="0"/>
            </a:endParaRPr>
          </a:p>
        </p:txBody>
      </p:sp>
      <p:sp>
        <p:nvSpPr>
          <p:cNvPr id="8" name="Slide Number Placeholder 9">
            <a:extLst>
              <a:ext uri="{FF2B5EF4-FFF2-40B4-BE49-F238E27FC236}">
                <a16:creationId xmlns:a16="http://schemas.microsoft.com/office/drawing/2014/main" id="{AB2BD0AC-D960-4D56-932C-B4A4698A113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a:t>
            </a:r>
          </a:p>
        </p:txBody>
      </p:sp>
    </p:spTree>
    <p:extLst>
      <p:ext uri="{BB962C8B-B14F-4D97-AF65-F5344CB8AC3E}">
        <p14:creationId xmlns:p14="http://schemas.microsoft.com/office/powerpoint/2010/main" val="150275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685800"/>
          </a:xfrm>
        </p:spPr>
        <p:txBody>
          <a:bodyPr>
            <a:noAutofit/>
          </a:bodyPr>
          <a:lstStyle/>
          <a:p>
            <a:pPr algn="l"/>
            <a:r>
              <a:rPr lang="en-US" sz="2800" b="1" u="sng" dirty="0">
                <a:solidFill>
                  <a:schemeClr val="tx1">
                    <a:lumMod val="65000"/>
                    <a:lumOff val="35000"/>
                  </a:schemeClr>
                </a:solidFill>
                <a:latin typeface="Montserrat" panose="00000500000000000000" pitchFamily="50" charset="0"/>
              </a:rPr>
              <a:t>Interpretation of Results:</a:t>
            </a:r>
            <a:endParaRPr lang="en-IN" sz="2800" b="1" u="sng" dirty="0">
              <a:solidFill>
                <a:schemeClr val="tx1">
                  <a:lumMod val="65000"/>
                  <a:lumOff val="35000"/>
                </a:schemeClr>
              </a:solidFill>
              <a:latin typeface="Montserrat" panose="00000500000000000000" pitchFamily="50" charset="0"/>
            </a:endParaRPr>
          </a:p>
        </p:txBody>
      </p:sp>
      <p:sp>
        <p:nvSpPr>
          <p:cNvPr id="6" name="Title 1"/>
          <p:cNvSpPr txBox="1">
            <a:spLocks/>
          </p:cNvSpPr>
          <p:nvPr/>
        </p:nvSpPr>
        <p:spPr>
          <a:xfrm>
            <a:off x="1" y="1219200"/>
            <a:ext cx="9756389" cy="48006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59181" indent="-359181" algn="l">
              <a:buFont typeface="Arial" pitchFamily="34" charset="0"/>
              <a:buChar char="•"/>
            </a:pPr>
            <a:endParaRPr lang="en-IN" sz="1800" b="1" dirty="0">
              <a:solidFill>
                <a:schemeClr val="tx1">
                  <a:lumMod val="65000"/>
                  <a:lumOff val="35000"/>
                </a:schemeClr>
              </a:solidFill>
              <a:latin typeface="Montserrat" panose="00000500000000000000" pitchFamily="50" charset="0"/>
            </a:endParaRPr>
          </a:p>
        </p:txBody>
      </p:sp>
      <p:sp>
        <p:nvSpPr>
          <p:cNvPr id="9" name="Title 1"/>
          <p:cNvSpPr txBox="1">
            <a:spLocks/>
          </p:cNvSpPr>
          <p:nvPr/>
        </p:nvSpPr>
        <p:spPr>
          <a:xfrm>
            <a:off x="82550" y="1524000"/>
            <a:ext cx="9611927" cy="24384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It is not possible to award (nominate the Company for) the Project, Component or Product Group in Question.</a:t>
            </a:r>
          </a:p>
          <a:p>
            <a:pPr algn="l"/>
            <a:endParaRPr lang="en-US" sz="1800" b="1" dirty="0">
              <a:solidFill>
                <a:schemeClr val="tx1">
                  <a:lumMod val="65000"/>
                  <a:lumOff val="35000"/>
                </a:schemeClr>
              </a:solidFill>
              <a:latin typeface="Montserrat" panose="00000500000000000000" pitchFamily="50" charset="0"/>
            </a:endParaRPr>
          </a:p>
          <a:p>
            <a:pPr algn="l"/>
            <a:r>
              <a:rPr lang="en-IN" sz="1800" b="1" dirty="0">
                <a:solidFill>
                  <a:schemeClr val="tx1">
                    <a:lumMod val="65000"/>
                    <a:lumOff val="35000"/>
                  </a:schemeClr>
                </a:solidFill>
                <a:latin typeface="Montserrat" panose="00000500000000000000" pitchFamily="50" charset="0"/>
              </a:rPr>
              <a:t>A positively evaluated Potential Analysis ("Green", "Yellow") is not necessarily coupled to an award of Contract. A negatively evaluated Potential Analysis ("Red") excludes a Contract award.</a:t>
            </a:r>
            <a:endParaRPr lang="en-US" sz="1800" b="1" dirty="0">
              <a:solidFill>
                <a:schemeClr val="tx1">
                  <a:lumMod val="65000"/>
                  <a:lumOff val="35000"/>
                </a:schemeClr>
              </a:solidFill>
              <a:latin typeface="Montserrat" panose="00000500000000000000" pitchFamily="50" charset="0"/>
            </a:endParaRPr>
          </a:p>
          <a:p>
            <a:pPr algn="l"/>
            <a:endParaRPr lang="en-US" sz="1800" b="1" dirty="0">
              <a:solidFill>
                <a:schemeClr val="tx1">
                  <a:lumMod val="65000"/>
                  <a:lumOff val="35000"/>
                </a:schemeClr>
              </a:solidFill>
              <a:latin typeface="Montserrat" panose="00000500000000000000" pitchFamily="50" charset="0"/>
            </a:endParaRPr>
          </a:p>
        </p:txBody>
      </p:sp>
      <p:sp>
        <p:nvSpPr>
          <p:cNvPr id="11" name="Title 1"/>
          <p:cNvSpPr txBox="1">
            <a:spLocks/>
          </p:cNvSpPr>
          <p:nvPr/>
        </p:nvSpPr>
        <p:spPr>
          <a:xfrm>
            <a:off x="169030" y="762000"/>
            <a:ext cx="1073150" cy="457200"/>
          </a:xfrm>
          <a:prstGeom prst="rect">
            <a:avLst/>
          </a:prstGeom>
          <a:ln w="28575">
            <a:solidFill>
              <a:srgbClr val="FF0000"/>
            </a:solidFill>
          </a:ln>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tx1">
                    <a:lumMod val="65000"/>
                    <a:lumOff val="35000"/>
                  </a:schemeClr>
                </a:solidFill>
                <a:latin typeface="Montserrat" panose="00000500000000000000" pitchFamily="50" charset="0"/>
              </a:rPr>
              <a:t>Red</a:t>
            </a:r>
          </a:p>
        </p:txBody>
      </p:sp>
      <p:sp>
        <p:nvSpPr>
          <p:cNvPr id="12" name="Title 1"/>
          <p:cNvSpPr txBox="1">
            <a:spLocks/>
          </p:cNvSpPr>
          <p:nvPr/>
        </p:nvSpPr>
        <p:spPr>
          <a:xfrm>
            <a:off x="1238250" y="762000"/>
            <a:ext cx="4854844" cy="457200"/>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 The (Potential) Supplier is barred.</a:t>
            </a:r>
            <a:endParaRPr lang="en-US" sz="1800" b="1" dirty="0">
              <a:solidFill>
                <a:schemeClr val="tx1">
                  <a:lumMod val="65000"/>
                  <a:lumOff val="35000"/>
                </a:schemeClr>
              </a:solidFill>
              <a:latin typeface="Montserrat" panose="00000500000000000000" pitchFamily="50" charset="0"/>
            </a:endParaRPr>
          </a:p>
        </p:txBody>
      </p:sp>
      <p:sp>
        <p:nvSpPr>
          <p:cNvPr id="10" name="Slide Number Placeholder 9">
            <a:extLst>
              <a:ext uri="{FF2B5EF4-FFF2-40B4-BE49-F238E27FC236}">
                <a16:creationId xmlns:a16="http://schemas.microsoft.com/office/drawing/2014/main" id="{95A19B63-FC49-4681-8068-5B4B3A77D9F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a:t>
            </a:r>
          </a:p>
        </p:txBody>
      </p:sp>
    </p:spTree>
    <p:extLst>
      <p:ext uri="{BB962C8B-B14F-4D97-AF65-F5344CB8AC3E}">
        <p14:creationId xmlns:p14="http://schemas.microsoft.com/office/powerpoint/2010/main" val="542412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88900" y="76200"/>
            <a:ext cx="7759700" cy="914400"/>
          </a:xfrm>
        </p:spPr>
        <p:txBody>
          <a:bodyPr>
            <a:noAutofit/>
          </a:bodyPr>
          <a:lstStyle/>
          <a:p>
            <a:pPr algn="l"/>
            <a:r>
              <a:rPr lang="en-US" sz="2800" b="1" u="sng" dirty="0">
                <a:solidFill>
                  <a:schemeClr val="tx1">
                    <a:lumMod val="65000"/>
                    <a:lumOff val="35000"/>
                  </a:schemeClr>
                </a:solidFill>
                <a:latin typeface="Montserrat" panose="00000500000000000000" pitchFamily="50" charset="0"/>
              </a:rPr>
              <a:t>Evaluating a Process Audit for Material Products:</a:t>
            </a:r>
            <a:r>
              <a:rPr lang="en-US" sz="2800" b="1" dirty="0">
                <a:solidFill>
                  <a:schemeClr val="tx1">
                    <a:lumMod val="65000"/>
                    <a:lumOff val="35000"/>
                  </a:schemeClr>
                </a:solidFill>
                <a:latin typeface="Montserrat" panose="00000500000000000000" pitchFamily="50" charset="0"/>
              </a:rPr>
              <a:t> </a:t>
            </a:r>
            <a:r>
              <a:rPr lang="en-US" sz="2000" b="1" dirty="0">
                <a:solidFill>
                  <a:schemeClr val="tx1">
                    <a:lumMod val="65000"/>
                    <a:lumOff val="35000"/>
                  </a:schemeClr>
                </a:solidFill>
                <a:latin typeface="Montserrat" panose="00000500000000000000" pitchFamily="50" charset="0"/>
              </a:rPr>
              <a:t>Evaluation of The Individual Questions:</a:t>
            </a:r>
            <a:endParaRPr lang="en-IN" sz="2800" b="1" dirty="0">
              <a:solidFill>
                <a:schemeClr val="tx1">
                  <a:lumMod val="65000"/>
                  <a:lumOff val="35000"/>
                </a:schemeClr>
              </a:solidFill>
              <a:latin typeface="Montserrat" panose="00000500000000000000" pitchFamily="50" charset="0"/>
            </a:endParaRPr>
          </a:p>
        </p:txBody>
      </p:sp>
      <p:sp>
        <p:nvSpPr>
          <p:cNvPr id="9" name="Title 1"/>
          <p:cNvSpPr txBox="1">
            <a:spLocks/>
          </p:cNvSpPr>
          <p:nvPr/>
        </p:nvSpPr>
        <p:spPr>
          <a:xfrm>
            <a:off x="82550" y="1219200"/>
            <a:ext cx="9611927" cy="15240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Each question is assessed in terms of Compliance with the requirements and the Risk involved. The assessment of each Question can result in the award of 0, 4, 6, 8 or 10 Points, with the number of Points awarded being based on proven Compliance with the requirements.</a:t>
            </a:r>
            <a:endParaRPr lang="en-US" sz="1800" b="1" dirty="0">
              <a:solidFill>
                <a:schemeClr val="tx1">
                  <a:lumMod val="65000"/>
                  <a:lumOff val="35000"/>
                </a:schemeClr>
              </a:solidFill>
              <a:latin typeface="Montserrat" panose="00000500000000000000" pitchFamily="50"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610142652"/>
              </p:ext>
            </p:extLst>
          </p:nvPr>
        </p:nvGraphicFramePr>
        <p:xfrm>
          <a:off x="247650" y="2801258"/>
          <a:ext cx="9446827" cy="2456543"/>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8456227">
                  <a:extLst>
                    <a:ext uri="{9D8B030D-6E8A-4147-A177-3AD203B41FA5}">
                      <a16:colId xmlns:a16="http://schemas.microsoft.com/office/drawing/2014/main" val="20001"/>
                    </a:ext>
                  </a:extLst>
                </a:gridCol>
              </a:tblGrid>
              <a:tr h="602343">
                <a:tc>
                  <a:txBody>
                    <a:bodyPr/>
                    <a:lstStyle/>
                    <a:p>
                      <a:r>
                        <a:rPr lang="en-US" sz="1800" dirty="0">
                          <a:latin typeface="Montserrat" panose="00000500000000000000" pitchFamily="50" charset="0"/>
                        </a:rPr>
                        <a:t>Points</a:t>
                      </a:r>
                      <a:endParaRPr lang="en-IN" sz="1800" dirty="0">
                        <a:latin typeface="Montserrat" panose="00000500000000000000" pitchFamily="50" charset="0"/>
                      </a:endParaRPr>
                    </a:p>
                  </a:txBody>
                  <a:tcPr marL="99060" marR="99060" anchor="ctr">
                    <a:solidFill>
                      <a:schemeClr val="accent6">
                        <a:lumMod val="75000"/>
                      </a:schemeClr>
                    </a:solidFill>
                  </a:tcPr>
                </a:tc>
                <a:tc>
                  <a:txBody>
                    <a:bodyPr/>
                    <a:lstStyle/>
                    <a:p>
                      <a:r>
                        <a:rPr lang="en-US" sz="1800" dirty="0">
                          <a:latin typeface="Montserrat" panose="00000500000000000000" pitchFamily="50" charset="0"/>
                        </a:rPr>
                        <a:t>Assessment of Compliance</a:t>
                      </a:r>
                      <a:r>
                        <a:rPr lang="en-US" sz="1800" baseline="0" dirty="0">
                          <a:latin typeface="Montserrat" panose="00000500000000000000" pitchFamily="50" charset="0"/>
                        </a:rPr>
                        <a:t> with the Requirements</a:t>
                      </a:r>
                      <a:endParaRPr lang="en-IN" sz="18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ctr"/>
                      <a:r>
                        <a:rPr lang="en-US" sz="1800" b="1" dirty="0">
                          <a:latin typeface="Montserrat" panose="00000500000000000000" pitchFamily="50" charset="0"/>
                        </a:rPr>
                        <a:t>10</a:t>
                      </a:r>
                      <a:endParaRPr lang="en-IN" sz="1800" b="1" dirty="0">
                        <a:latin typeface="Montserrat" panose="00000500000000000000" pitchFamily="50" charset="0"/>
                      </a:endParaRPr>
                    </a:p>
                  </a:txBody>
                  <a:tcPr marL="99060" marR="99060" anchor="ctr">
                    <a:solidFill>
                      <a:schemeClr val="bg1">
                        <a:lumMod val="65000"/>
                      </a:schemeClr>
                    </a:solidFill>
                  </a:tcPr>
                </a:tc>
                <a:tc>
                  <a:txBody>
                    <a:bodyPr/>
                    <a:lstStyle/>
                    <a:p>
                      <a:r>
                        <a:rPr lang="en-US" sz="1800" b="1" dirty="0">
                          <a:latin typeface="Montserrat" panose="00000500000000000000" pitchFamily="50" charset="0"/>
                        </a:rPr>
                        <a:t>Full Compliance with requirements</a:t>
                      </a:r>
                      <a:endParaRPr lang="en-IN" sz="1800" b="1"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1"/>
                  </a:ext>
                </a:extLst>
              </a:tr>
              <a:tr h="370840">
                <a:tc>
                  <a:txBody>
                    <a:bodyPr/>
                    <a:lstStyle/>
                    <a:p>
                      <a:pPr algn="ctr"/>
                      <a:r>
                        <a:rPr lang="en-US" sz="1800" b="1" dirty="0">
                          <a:latin typeface="Montserrat" panose="00000500000000000000" pitchFamily="50" charset="0"/>
                        </a:rPr>
                        <a:t>8</a:t>
                      </a:r>
                      <a:endParaRPr lang="en-IN" sz="1800" b="1" dirty="0">
                        <a:latin typeface="Montserrat" panose="00000500000000000000" pitchFamily="50" charset="0"/>
                      </a:endParaRPr>
                    </a:p>
                  </a:txBody>
                  <a:tcPr marL="99060" marR="99060" anchor="ctr">
                    <a:solidFill>
                      <a:schemeClr val="bg1">
                        <a:lumMod val="75000"/>
                      </a:schemeClr>
                    </a:solidFill>
                  </a:tcPr>
                </a:tc>
                <a:tc>
                  <a:txBody>
                    <a:bodyPr/>
                    <a:lstStyle/>
                    <a:p>
                      <a:r>
                        <a:rPr lang="en-US" sz="1800" b="1" dirty="0">
                          <a:latin typeface="Montserrat" panose="00000500000000000000" pitchFamily="50" charset="0"/>
                        </a:rPr>
                        <a:t>Requirements mainly** fulfilled; Minor</a:t>
                      </a:r>
                      <a:r>
                        <a:rPr lang="en-US" sz="1800" b="1" baseline="0" dirty="0">
                          <a:latin typeface="Montserrat" panose="00000500000000000000" pitchFamily="50" charset="0"/>
                        </a:rPr>
                        <a:t> Deviations</a:t>
                      </a:r>
                      <a:endParaRPr lang="en-IN" sz="1800" b="1"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ctr"/>
                      <a:r>
                        <a:rPr lang="en-US" sz="1800" b="1" dirty="0">
                          <a:latin typeface="Montserrat" panose="00000500000000000000" pitchFamily="50" charset="0"/>
                        </a:rPr>
                        <a:t>6</a:t>
                      </a:r>
                      <a:endParaRPr lang="en-IN" sz="1800" b="1" dirty="0">
                        <a:latin typeface="Montserrat" panose="00000500000000000000" pitchFamily="50" charset="0"/>
                      </a:endParaRPr>
                    </a:p>
                  </a:txBody>
                  <a:tcPr marL="99060" marR="99060" anchor="ctr">
                    <a:solidFill>
                      <a:schemeClr val="bg1">
                        <a:lumMod val="65000"/>
                      </a:schemeClr>
                    </a:solidFill>
                  </a:tcPr>
                </a:tc>
                <a:tc>
                  <a:txBody>
                    <a:bodyPr/>
                    <a:lstStyle/>
                    <a:p>
                      <a:r>
                        <a:rPr lang="en-US" sz="1800" b="1" dirty="0">
                          <a:latin typeface="Montserrat" panose="00000500000000000000" pitchFamily="50" charset="0"/>
                        </a:rPr>
                        <a:t>Requirements partially</a:t>
                      </a:r>
                      <a:r>
                        <a:rPr lang="en-US" sz="1800" b="1" baseline="0" dirty="0">
                          <a:latin typeface="Montserrat" panose="00000500000000000000" pitchFamily="50" charset="0"/>
                        </a:rPr>
                        <a:t> fulfilled; Significant Deviations</a:t>
                      </a:r>
                      <a:endParaRPr lang="en-IN" sz="1800" b="1"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370840">
                <a:tc>
                  <a:txBody>
                    <a:bodyPr/>
                    <a:lstStyle/>
                    <a:p>
                      <a:pPr algn="ctr"/>
                      <a:r>
                        <a:rPr lang="en-US" sz="1800" b="1" dirty="0">
                          <a:latin typeface="Montserrat" panose="00000500000000000000" pitchFamily="50" charset="0"/>
                        </a:rPr>
                        <a:t>4</a:t>
                      </a:r>
                      <a:endParaRPr lang="en-IN" sz="1800" b="1" dirty="0">
                        <a:latin typeface="Montserrat" panose="00000500000000000000" pitchFamily="50" charset="0"/>
                      </a:endParaRPr>
                    </a:p>
                  </a:txBody>
                  <a:tcPr marL="99060" marR="99060" anchor="ctr">
                    <a:solidFill>
                      <a:schemeClr val="bg1">
                        <a:lumMod val="75000"/>
                      </a:schemeClr>
                    </a:solidFill>
                  </a:tcPr>
                </a:tc>
                <a:tc>
                  <a:txBody>
                    <a:bodyPr/>
                    <a:lstStyle/>
                    <a:p>
                      <a:r>
                        <a:rPr lang="en-US" sz="1800" b="1" dirty="0">
                          <a:latin typeface="Montserrat" panose="00000500000000000000" pitchFamily="50" charset="0"/>
                        </a:rPr>
                        <a:t>Requirements</a:t>
                      </a:r>
                      <a:r>
                        <a:rPr lang="en-US" sz="1800" b="1" baseline="0" dirty="0">
                          <a:latin typeface="Montserrat" panose="00000500000000000000" pitchFamily="50" charset="0"/>
                        </a:rPr>
                        <a:t> inadequately fulfilled; Major Deviations</a:t>
                      </a:r>
                      <a:endParaRPr lang="en-IN" sz="1800" b="1"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ctr"/>
                      <a:r>
                        <a:rPr lang="en-US" sz="1800" b="1" dirty="0">
                          <a:latin typeface="Montserrat" panose="00000500000000000000" pitchFamily="50" charset="0"/>
                        </a:rPr>
                        <a:t>0</a:t>
                      </a:r>
                      <a:endParaRPr lang="en-IN" sz="1800" b="1" dirty="0">
                        <a:latin typeface="Montserrat" panose="00000500000000000000" pitchFamily="50" charset="0"/>
                      </a:endParaRPr>
                    </a:p>
                  </a:txBody>
                  <a:tcPr marL="99060" marR="99060" anchor="ctr">
                    <a:solidFill>
                      <a:schemeClr val="bg1">
                        <a:lumMod val="65000"/>
                      </a:schemeClr>
                    </a:solidFill>
                  </a:tcPr>
                </a:tc>
                <a:tc>
                  <a:txBody>
                    <a:bodyPr/>
                    <a:lstStyle/>
                    <a:p>
                      <a:r>
                        <a:rPr lang="en-US" sz="1800" b="1" dirty="0">
                          <a:latin typeface="Montserrat" panose="00000500000000000000" pitchFamily="50" charset="0"/>
                        </a:rPr>
                        <a:t>Requirements not fulfilled</a:t>
                      </a:r>
                      <a:endParaRPr lang="en-IN" sz="1800" b="1"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10" name="Title 1"/>
          <p:cNvSpPr txBox="1">
            <a:spLocks/>
          </p:cNvSpPr>
          <p:nvPr/>
        </p:nvSpPr>
        <p:spPr>
          <a:xfrm>
            <a:off x="144463" y="5410200"/>
            <a:ext cx="9611927" cy="7620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 The term "mainly" means that the relevant requirements are met in most instances and no special Risks have been identified.</a:t>
            </a:r>
            <a:endParaRPr lang="en-US" sz="1800" b="1" dirty="0">
              <a:solidFill>
                <a:schemeClr val="tx1">
                  <a:lumMod val="65000"/>
                  <a:lumOff val="35000"/>
                </a:schemeClr>
              </a:solidFill>
              <a:latin typeface="Montserrat" panose="00000500000000000000" pitchFamily="50" charset="0"/>
            </a:endParaRPr>
          </a:p>
        </p:txBody>
      </p:sp>
      <p:sp>
        <p:nvSpPr>
          <p:cNvPr id="11" name="Slide Number Placeholder 9">
            <a:extLst>
              <a:ext uri="{FF2B5EF4-FFF2-40B4-BE49-F238E27FC236}">
                <a16:creationId xmlns:a16="http://schemas.microsoft.com/office/drawing/2014/main" id="{3BAC112E-8B86-414A-B795-B29C70E8658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a:t>
            </a:r>
          </a:p>
        </p:txBody>
      </p:sp>
    </p:spTree>
    <p:extLst>
      <p:ext uri="{BB962C8B-B14F-4D97-AF65-F5344CB8AC3E}">
        <p14:creationId xmlns:p14="http://schemas.microsoft.com/office/powerpoint/2010/main" val="478455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1066802"/>
          </a:xfrm>
        </p:spPr>
        <p:txBody>
          <a:bodyPr>
            <a:noAutofit/>
          </a:bodyPr>
          <a:lstStyle/>
          <a:p>
            <a:pPr algn="l"/>
            <a:r>
              <a:rPr lang="en-IN" sz="2800" b="1" dirty="0">
                <a:solidFill>
                  <a:schemeClr val="tx1">
                    <a:lumMod val="65000"/>
                    <a:lumOff val="35000"/>
                  </a:schemeClr>
                </a:solidFill>
                <a:latin typeface="Montserrat" panose="00000500000000000000" pitchFamily="50" charset="0"/>
              </a:rPr>
              <a:t>Questions involving Special Product and Process Risk (* Question)</a:t>
            </a:r>
            <a:r>
              <a:rPr lang="en-US" sz="2800" b="1" dirty="0">
                <a:solidFill>
                  <a:schemeClr val="tx1">
                    <a:lumMod val="65000"/>
                    <a:lumOff val="35000"/>
                  </a:schemeClr>
                </a:solidFill>
                <a:latin typeface="Montserrat" panose="00000500000000000000" pitchFamily="50" charset="0"/>
              </a:rPr>
              <a:t>:</a:t>
            </a:r>
            <a:endParaRPr lang="en-IN" sz="2800" b="1" dirty="0">
              <a:solidFill>
                <a:schemeClr val="tx1">
                  <a:lumMod val="65000"/>
                  <a:lumOff val="35000"/>
                </a:schemeClr>
              </a:solidFill>
              <a:latin typeface="Montserrat" panose="00000500000000000000" pitchFamily="50" charset="0"/>
            </a:endParaRPr>
          </a:p>
        </p:txBody>
      </p:sp>
      <p:sp>
        <p:nvSpPr>
          <p:cNvPr id="9" name="Title 1"/>
          <p:cNvSpPr txBox="1">
            <a:spLocks/>
          </p:cNvSpPr>
          <p:nvPr/>
        </p:nvSpPr>
        <p:spPr>
          <a:xfrm>
            <a:off x="82550" y="1143000"/>
            <a:ext cx="9611927" cy="24384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In the Process Elements, Questions involving Special Risks in terms of Product &amp; Process are identified by an Asterisk (*). The Specific Risks in the * Questions are already taken into account by the Classification Rules. The Evaluation is carried out analogously to the remaining Questions, this means, * Questions are not evaluated more severely than other Questions.</a:t>
            </a:r>
            <a:endParaRPr lang="en-US" sz="1800" b="1" dirty="0">
              <a:solidFill>
                <a:schemeClr val="tx1">
                  <a:lumMod val="65000"/>
                  <a:lumOff val="35000"/>
                </a:schemeClr>
              </a:solidFill>
              <a:latin typeface="Montserrat" panose="00000500000000000000" pitchFamily="50" charset="0"/>
            </a:endParaRPr>
          </a:p>
        </p:txBody>
      </p:sp>
      <p:sp>
        <p:nvSpPr>
          <p:cNvPr id="7" name="Slide Number Placeholder 9">
            <a:extLst>
              <a:ext uri="{FF2B5EF4-FFF2-40B4-BE49-F238E27FC236}">
                <a16:creationId xmlns:a16="http://schemas.microsoft.com/office/drawing/2014/main" id="{B3A8B051-276D-4624-BE9E-F4692095313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a:t>
            </a:r>
          </a:p>
        </p:txBody>
      </p:sp>
    </p:spTree>
    <p:extLst>
      <p:ext uri="{BB962C8B-B14F-4D97-AF65-F5344CB8AC3E}">
        <p14:creationId xmlns:p14="http://schemas.microsoft.com/office/powerpoint/2010/main" val="3935005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7759700" cy="597696"/>
          </a:xfrm>
        </p:spPr>
        <p:txBody>
          <a:bodyPr>
            <a:noAutofit/>
          </a:bodyPr>
          <a:lstStyle/>
          <a:p>
            <a:pPr algn="l"/>
            <a:r>
              <a:rPr lang="en-IN" sz="3200" b="1" u="sng" dirty="0">
                <a:solidFill>
                  <a:schemeClr val="tx1">
                    <a:lumMod val="65000"/>
                    <a:lumOff val="35000"/>
                  </a:schemeClr>
                </a:solidFill>
                <a:latin typeface="Montserrat" panose="00000500000000000000" pitchFamily="50" charset="0"/>
              </a:rPr>
              <a:t>Overall Level of Compliance</a:t>
            </a:r>
            <a:r>
              <a:rPr lang="en-US" sz="3200" b="1" u="sng" dirty="0">
                <a:solidFill>
                  <a:schemeClr val="tx1">
                    <a:lumMod val="65000"/>
                    <a:lumOff val="35000"/>
                  </a:schemeClr>
                </a:solidFill>
                <a:latin typeface="Montserrat" panose="00000500000000000000" pitchFamily="50" charset="0"/>
              </a:rPr>
              <a:t>:</a:t>
            </a:r>
            <a:endParaRPr lang="en-IN" sz="3200" b="1" u="sng" dirty="0">
              <a:solidFill>
                <a:schemeClr val="tx1">
                  <a:lumMod val="65000"/>
                  <a:lumOff val="35000"/>
                </a:schemeClr>
              </a:solidFill>
              <a:latin typeface="Montserrat" panose="00000500000000000000" pitchFamily="50" charset="0"/>
            </a:endParaRPr>
          </a:p>
        </p:txBody>
      </p:sp>
      <p:sp>
        <p:nvSpPr>
          <p:cNvPr id="9" name="Title 1"/>
          <p:cNvSpPr txBox="1">
            <a:spLocks/>
          </p:cNvSpPr>
          <p:nvPr/>
        </p:nvSpPr>
        <p:spPr>
          <a:xfrm>
            <a:off x="7346950" y="3619500"/>
            <a:ext cx="2393950" cy="280900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2000" b="1" u="sng" dirty="0">
                <a:solidFill>
                  <a:schemeClr val="tx1">
                    <a:lumMod val="65000"/>
                    <a:lumOff val="35000"/>
                  </a:schemeClr>
                </a:solidFill>
                <a:latin typeface="Montserrat" panose="00000500000000000000" pitchFamily="50" charset="0"/>
              </a:rPr>
              <a:t>Sub-Elements of P6:</a:t>
            </a:r>
          </a:p>
          <a:p>
            <a:pPr algn="l"/>
            <a:r>
              <a:rPr lang="en-IN" sz="2000" b="1" dirty="0">
                <a:solidFill>
                  <a:schemeClr val="tx1">
                    <a:lumMod val="65000"/>
                    <a:lumOff val="35000"/>
                  </a:schemeClr>
                </a:solidFill>
                <a:latin typeface="Montserrat" panose="00000500000000000000" pitchFamily="50" charset="0"/>
              </a:rPr>
              <a:t>In the Process Element P6 the following sub-elements are evaluated.</a:t>
            </a:r>
            <a:endParaRPr lang="en-US" sz="2000" b="1"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01162888"/>
              </p:ext>
            </p:extLst>
          </p:nvPr>
        </p:nvGraphicFramePr>
        <p:xfrm>
          <a:off x="133653" y="685801"/>
          <a:ext cx="7130748" cy="2827383"/>
        </p:xfrm>
        <a:graphic>
          <a:graphicData uri="http://schemas.openxmlformats.org/drawingml/2006/table">
            <a:tbl>
              <a:tblPr firstRow="1" bandRow="1">
                <a:tableStyleId>{5C22544A-7EE6-4342-B048-85BDC9FD1C3A}</a:tableStyleId>
              </a:tblPr>
              <a:tblGrid>
                <a:gridCol w="6140148">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tblGrid>
              <a:tr h="602343">
                <a:tc>
                  <a:txBody>
                    <a:bodyPr/>
                    <a:lstStyle/>
                    <a:p>
                      <a:r>
                        <a:rPr lang="en-US" sz="1600" dirty="0">
                          <a:latin typeface="Montserrat" panose="00000500000000000000" pitchFamily="50" charset="0"/>
                        </a:rPr>
                        <a:t>Process Elements for Material Products</a:t>
                      </a:r>
                      <a:endParaRPr lang="en-IN" sz="1600" dirty="0">
                        <a:latin typeface="Montserrat" panose="00000500000000000000" pitchFamily="50" charset="0"/>
                      </a:endParaRPr>
                    </a:p>
                  </a:txBody>
                  <a:tcPr marL="99060" marR="99060" anchor="ctr">
                    <a:solidFill>
                      <a:schemeClr val="accent6">
                        <a:lumMod val="75000"/>
                      </a:schemeClr>
                    </a:solidFill>
                  </a:tcPr>
                </a:tc>
                <a:tc>
                  <a:txBody>
                    <a:bodyPr/>
                    <a:lstStyle/>
                    <a:p>
                      <a:r>
                        <a:rPr lang="en-US" sz="1600" dirty="0">
                          <a:latin typeface="Montserrat" panose="00000500000000000000" pitchFamily="50" charset="0"/>
                        </a:rPr>
                        <a:t>Coding</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Project</a:t>
                      </a:r>
                      <a:r>
                        <a:rPr lang="en-US" sz="1600" b="1" baseline="0" dirty="0">
                          <a:latin typeface="Montserrat" panose="00000500000000000000" pitchFamily="50" charset="0"/>
                        </a:rPr>
                        <a:t> Management (P2)</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cs typeface="Calibri"/>
                        </a:rPr>
                        <a:t>p2</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1"/>
                  </a:ext>
                </a:extLst>
              </a:tr>
              <a:tr h="370840">
                <a:tc>
                  <a:txBody>
                    <a:bodyPr/>
                    <a:lstStyle/>
                    <a:p>
                      <a:pPr algn="l"/>
                      <a:r>
                        <a:rPr lang="en-IN" sz="1600" b="1" dirty="0">
                          <a:latin typeface="Montserrat" panose="00000500000000000000" pitchFamily="50" charset="0"/>
                        </a:rPr>
                        <a:t>Planning of Product &amp;</a:t>
                      </a:r>
                      <a:r>
                        <a:rPr lang="en-IN" sz="1600" b="1" baseline="0" dirty="0">
                          <a:latin typeface="Montserrat" panose="00000500000000000000" pitchFamily="50" charset="0"/>
                        </a:rPr>
                        <a:t> </a:t>
                      </a:r>
                      <a:r>
                        <a:rPr lang="en-IN" sz="1600" b="1" dirty="0">
                          <a:latin typeface="Montserrat" panose="00000500000000000000" pitchFamily="50" charset="0"/>
                        </a:rPr>
                        <a:t>Process Development (P3)</a:t>
                      </a: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p3</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l"/>
                      <a:r>
                        <a:rPr lang="en-US" sz="1600" b="1" dirty="0">
                          <a:latin typeface="Montserrat" panose="00000500000000000000" pitchFamily="50" charset="0"/>
                        </a:rPr>
                        <a:t>Carrying Out</a:t>
                      </a:r>
                      <a:r>
                        <a:rPr lang="en-US" sz="1600" b="1" baseline="0" dirty="0">
                          <a:latin typeface="Montserrat" panose="00000500000000000000" pitchFamily="50" charset="0"/>
                        </a:rPr>
                        <a:t> Product &amp; Process Development (P4)</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p4</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370840">
                <a:tc>
                  <a:txBody>
                    <a:bodyPr/>
                    <a:lstStyle/>
                    <a:p>
                      <a:pPr algn="l"/>
                      <a:r>
                        <a:rPr lang="en-US" sz="1600" b="1" dirty="0">
                          <a:latin typeface="Montserrat" panose="00000500000000000000" pitchFamily="50" charset="0"/>
                        </a:rPr>
                        <a:t>Supplier Management (P5)</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p5</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l"/>
                      <a:r>
                        <a:rPr lang="en-US" sz="1600" b="1" dirty="0">
                          <a:latin typeface="Montserrat" panose="00000500000000000000" pitchFamily="50" charset="0"/>
                        </a:rPr>
                        <a:t>Process Analysis</a:t>
                      </a:r>
                      <a:r>
                        <a:rPr lang="en-US" sz="1600" b="1" baseline="0" dirty="0">
                          <a:latin typeface="Montserrat" panose="00000500000000000000" pitchFamily="50" charset="0"/>
                        </a:rPr>
                        <a:t> &amp; Production Control (P6)</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p6</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370840">
                <a:tc>
                  <a:txBody>
                    <a:bodyPr/>
                    <a:lstStyle/>
                    <a:p>
                      <a:pPr algn="l"/>
                      <a:r>
                        <a:rPr lang="en-US" sz="1600" b="1" dirty="0">
                          <a:latin typeface="Montserrat" panose="00000500000000000000" pitchFamily="50" charset="0"/>
                        </a:rPr>
                        <a:t>Customer Support/Customer Satisfaction/Service (P7)</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p7</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91280092"/>
              </p:ext>
            </p:extLst>
          </p:nvPr>
        </p:nvGraphicFramePr>
        <p:xfrm>
          <a:off x="133653" y="3601126"/>
          <a:ext cx="7130748" cy="2827383"/>
        </p:xfrm>
        <a:graphic>
          <a:graphicData uri="http://schemas.openxmlformats.org/drawingml/2006/table">
            <a:tbl>
              <a:tblPr firstRow="1" bandRow="1">
                <a:tableStyleId>{5C22544A-7EE6-4342-B048-85BDC9FD1C3A}</a:tableStyleId>
              </a:tblPr>
              <a:tblGrid>
                <a:gridCol w="6140148">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tblGrid>
              <a:tr h="602343">
                <a:tc>
                  <a:txBody>
                    <a:bodyPr/>
                    <a:lstStyle/>
                    <a:p>
                      <a:r>
                        <a:rPr lang="en-US" sz="1600" dirty="0">
                          <a:latin typeface="Montserrat" panose="00000500000000000000" pitchFamily="50" charset="0"/>
                        </a:rPr>
                        <a:t>Sub-Elements</a:t>
                      </a:r>
                      <a:endParaRPr lang="en-IN" sz="1600" dirty="0">
                        <a:latin typeface="Montserrat" panose="00000500000000000000" pitchFamily="50" charset="0"/>
                      </a:endParaRPr>
                    </a:p>
                  </a:txBody>
                  <a:tcPr marL="99060" marR="99060" anchor="ctr">
                    <a:solidFill>
                      <a:schemeClr val="accent6">
                        <a:lumMod val="75000"/>
                      </a:schemeClr>
                    </a:solidFill>
                  </a:tcPr>
                </a:tc>
                <a:tc>
                  <a:txBody>
                    <a:bodyPr/>
                    <a:lstStyle/>
                    <a:p>
                      <a:r>
                        <a:rPr lang="en-US" sz="1600" dirty="0">
                          <a:latin typeface="Montserrat" panose="00000500000000000000" pitchFamily="50" charset="0"/>
                        </a:rPr>
                        <a:t>Coding</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IN" sz="1600" b="1" dirty="0">
                          <a:latin typeface="Montserrat" panose="00000500000000000000" pitchFamily="50" charset="0"/>
                        </a:rPr>
                        <a:t>Process Input (P6.1)</a:t>
                      </a: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cs typeface="Calibri"/>
                        </a:rPr>
                        <a:t>u1</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1"/>
                  </a:ext>
                </a:extLst>
              </a:tr>
              <a:tr h="370840">
                <a:tc>
                  <a:txBody>
                    <a:bodyPr/>
                    <a:lstStyle/>
                    <a:p>
                      <a:pPr algn="l"/>
                      <a:r>
                        <a:rPr lang="en-IN" sz="1600" b="1" dirty="0">
                          <a:latin typeface="Montserrat" panose="00000500000000000000" pitchFamily="50" charset="0"/>
                        </a:rPr>
                        <a:t>Work Content/Process Sequence (P6.2)</a:t>
                      </a: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u2</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l"/>
                      <a:r>
                        <a:rPr lang="en-IN" sz="1600" b="1" dirty="0">
                          <a:latin typeface="Montserrat" panose="00000500000000000000" pitchFamily="50" charset="0"/>
                        </a:rPr>
                        <a:t>Personnel Resources (P6.3)</a:t>
                      </a: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u3</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370840">
                <a:tc>
                  <a:txBody>
                    <a:bodyPr/>
                    <a:lstStyle/>
                    <a:p>
                      <a:pPr algn="l"/>
                      <a:r>
                        <a:rPr lang="en-IN" sz="1600" b="1" dirty="0">
                          <a:latin typeface="Montserrat" panose="00000500000000000000" pitchFamily="50" charset="0"/>
                        </a:rPr>
                        <a:t>Material Resources (P6.4)</a:t>
                      </a: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u4</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l"/>
                      <a:r>
                        <a:rPr lang="en-IN" sz="1600" b="1" dirty="0">
                          <a:latin typeface="Montserrat" panose="00000500000000000000" pitchFamily="50" charset="0"/>
                        </a:rPr>
                        <a:t>Process Effectiveness (P6.5)</a:t>
                      </a:r>
                    </a:p>
                  </a:txBody>
                  <a:tcPr marL="99060" marR="99060" anchor="ctr">
                    <a:solidFill>
                      <a:schemeClr val="bg1">
                        <a:lumMod val="6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u5</a:t>
                      </a:r>
                      <a:endParaRPr lang="en-IN" sz="1600" b="1" baseline="-250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370840">
                <a:tc>
                  <a:txBody>
                    <a:bodyPr/>
                    <a:lstStyle/>
                    <a:p>
                      <a:pPr algn="l"/>
                      <a:r>
                        <a:rPr lang="en-IN" sz="1600" b="1">
                          <a:latin typeface="Montserrat" panose="00000500000000000000" pitchFamily="50" charset="0"/>
                        </a:rPr>
                        <a:t>Process Output (P6.6)</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algn="ctr"/>
                      <a:r>
                        <a:rPr lang="en-US" sz="1600" b="1" dirty="0">
                          <a:latin typeface="Montserrat" panose="00000500000000000000" pitchFamily="50" charset="0"/>
                        </a:rPr>
                        <a:t>E</a:t>
                      </a:r>
                      <a:r>
                        <a:rPr lang="en-US" sz="1600" b="1" baseline="-25000" dirty="0">
                          <a:latin typeface="Montserrat" panose="00000500000000000000" pitchFamily="50" charset="0"/>
                        </a:rPr>
                        <a:t>u6</a:t>
                      </a:r>
                      <a:endParaRPr lang="en-IN" sz="1600" b="1" baseline="-250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10" name="Slide Number Placeholder 9">
            <a:extLst>
              <a:ext uri="{FF2B5EF4-FFF2-40B4-BE49-F238E27FC236}">
                <a16:creationId xmlns:a16="http://schemas.microsoft.com/office/drawing/2014/main" id="{E445DE42-AA80-497A-A4E9-33BDB4BCAE1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a:t>
            </a:r>
          </a:p>
        </p:txBody>
      </p:sp>
    </p:spTree>
    <p:extLst>
      <p:ext uri="{BB962C8B-B14F-4D97-AF65-F5344CB8AC3E}">
        <p14:creationId xmlns:p14="http://schemas.microsoft.com/office/powerpoint/2010/main" val="4115258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Overall Level of Compliance (Continued..)</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mc:AlternateContent xmlns:mc="http://schemas.openxmlformats.org/markup-compatibility/2006">
        <mc:Choice xmlns:a14="http://schemas.microsoft.com/office/drawing/2010/main" Requires="a14">
          <p:sp>
            <p:nvSpPr>
              <p:cNvPr id="3" name="TextBox 2"/>
              <p:cNvSpPr txBox="1"/>
              <p:nvPr/>
            </p:nvSpPr>
            <p:spPr>
              <a:xfrm>
                <a:off x="2393950" y="1155602"/>
                <a:ext cx="7512050" cy="620643"/>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pn</m:t>
                      </m:r>
                      <m:r>
                        <m:rPr>
                          <m:nor/>
                        </m:rPr>
                        <a:rPr lang="en-US" sz="1600" b="1" i="0" baseline="-25000" smtClean="0">
                          <a:latin typeface="Montserrat" panose="00000500000000000000" pitchFamily="50" charset="0"/>
                        </a:rPr>
                        <m:t> (%) =</m:t>
                      </m:r>
                      <m:r>
                        <a:rPr lang="en-US" sz="1600" b="0" i="1" smtClean="0">
                          <a:latin typeface="Cambria Math"/>
                        </a:rPr>
                        <m:t> </m:t>
                      </m:r>
                      <m:f>
                        <m:fPr>
                          <m:ctrlPr>
                            <a:rPr lang="en-IN" sz="1600" i="1" smtClean="0">
                              <a:latin typeface="Cambria Math" panose="02040503050406030204" pitchFamily="18" charset="0"/>
                            </a:rPr>
                          </m:ctrlPr>
                        </m:fPr>
                        <m:num>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awarded</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relevant</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questions</m:t>
                          </m:r>
                          <m:r>
                            <m:rPr>
                              <m:nor/>
                            </m:rPr>
                            <a:rPr lang="en-IN" sz="1600" b="1" dirty="0">
                              <a:solidFill>
                                <a:schemeClr val="tx1">
                                  <a:lumMod val="65000"/>
                                  <a:lumOff val="35000"/>
                                </a:schemeClr>
                              </a:solidFill>
                              <a:latin typeface="Montserrat" panose="00000500000000000000" pitchFamily="50" charset="0"/>
                            </a:rPr>
                            <m:t> </m:t>
                          </m:r>
                        </m:num>
                        <m:den>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number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of</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relevant</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questions</m:t>
                          </m:r>
                          <m:r>
                            <m:rPr>
                              <m:nor/>
                            </m:rPr>
                            <a:rPr lang="en-US" sz="1600" b="1" dirty="0">
                              <a:solidFill>
                                <a:schemeClr val="tx1">
                                  <a:lumMod val="65000"/>
                                  <a:lumOff val="35000"/>
                                </a:schemeClr>
                              </a:solidFill>
                              <a:latin typeface="Montserrat" panose="00000500000000000000" pitchFamily="50" charset="0"/>
                            </a:rPr>
                            <m:t> </m:t>
                          </m:r>
                        </m:den>
                      </m:f>
                    </m:oMath>
                  </m:oMathPara>
                </a14:m>
                <a:endParaRPr lang="en-IN" sz="1600" dirty="0">
                  <a:latin typeface="Montserrat" panose="00000500000000000000" pitchFamily="50" charset="0"/>
                </a:endParaRPr>
              </a:p>
            </p:txBody>
          </p:sp>
        </mc:Choice>
        <mc:Fallback>
          <p:sp>
            <p:nvSpPr>
              <p:cNvPr id="3" name="TextBox 2"/>
              <p:cNvSpPr txBox="1">
                <a:spLocks noRot="1" noChangeAspect="1" noMove="1" noResize="1" noEditPoints="1" noAdjustHandles="1" noChangeArrowheads="1" noChangeShapeType="1" noTextEdit="1"/>
              </p:cNvSpPr>
              <p:nvPr/>
            </p:nvSpPr>
            <p:spPr>
              <a:xfrm>
                <a:off x="2393950" y="1155602"/>
                <a:ext cx="7512050" cy="620643"/>
              </a:xfrm>
              <a:prstGeom prst="rect">
                <a:avLst/>
              </a:prstGeom>
              <a:blipFill>
                <a:blip r:embed="rId3"/>
                <a:stretch>
                  <a:fillRect/>
                </a:stretch>
              </a:blipFill>
            </p:spPr>
            <p:txBody>
              <a:bodyPr/>
              <a:lstStyle/>
              <a:p>
                <a:r>
                  <a:rPr lang="en-US">
                    <a:noFill/>
                  </a:rPr>
                  <a:t> </a:t>
                </a:r>
              </a:p>
            </p:txBody>
          </p:sp>
        </mc:Fallback>
      </mc:AlternateContent>
      <p:sp>
        <p:nvSpPr>
          <p:cNvPr id="7" name="Title 1"/>
          <p:cNvSpPr txBox="1">
            <a:spLocks/>
          </p:cNvSpPr>
          <p:nvPr/>
        </p:nvSpPr>
        <p:spPr>
          <a:xfrm>
            <a:off x="0" y="1231802"/>
            <a:ext cx="2476500" cy="7620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Process Element:</a:t>
            </a:r>
          </a:p>
          <a:p>
            <a:pPr algn="l"/>
            <a:r>
              <a:rPr lang="en-US" sz="1800" b="1" dirty="0">
                <a:solidFill>
                  <a:schemeClr val="tx1">
                    <a:lumMod val="65000"/>
                    <a:lumOff val="35000"/>
                  </a:schemeClr>
                </a:solidFill>
                <a:latin typeface="Montserrat" panose="00000500000000000000" pitchFamily="50" charset="0"/>
              </a:rPr>
              <a:t>(P2, P3, … P7)</a:t>
            </a:r>
          </a:p>
        </p:txBody>
      </p:sp>
      <p:sp>
        <p:nvSpPr>
          <p:cNvPr id="8" name="Title 1"/>
          <p:cNvSpPr txBox="1">
            <a:spLocks/>
          </p:cNvSpPr>
          <p:nvPr/>
        </p:nvSpPr>
        <p:spPr>
          <a:xfrm>
            <a:off x="0" y="2286000"/>
            <a:ext cx="2063750" cy="7620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Sub-Element:</a:t>
            </a:r>
          </a:p>
          <a:p>
            <a:pPr algn="l"/>
            <a:r>
              <a:rPr lang="en-US" sz="1800" b="1" dirty="0">
                <a:solidFill>
                  <a:schemeClr val="tx1">
                    <a:lumMod val="65000"/>
                    <a:lumOff val="35000"/>
                  </a:schemeClr>
                </a:solidFill>
                <a:latin typeface="Montserrat" panose="00000500000000000000" pitchFamily="50" charset="0"/>
              </a:rPr>
              <a:t>(P6.1, … P6.6)</a:t>
            </a:r>
          </a:p>
        </p:txBody>
      </p:sp>
      <mc:AlternateContent xmlns:mc="http://schemas.openxmlformats.org/markup-compatibility/2006">
        <mc:Choice xmlns:a14="http://schemas.microsoft.com/office/drawing/2010/main" Requires="a14">
          <p:sp>
            <p:nvSpPr>
              <p:cNvPr id="10" name="TextBox 9"/>
              <p:cNvSpPr txBox="1"/>
              <p:nvPr/>
            </p:nvSpPr>
            <p:spPr>
              <a:xfrm>
                <a:off x="1898650" y="1993803"/>
                <a:ext cx="8007350" cy="1291853"/>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un</m:t>
                      </m:r>
                      <m:r>
                        <m:rPr>
                          <m:nor/>
                        </m:rPr>
                        <a:rPr lang="en-US" sz="1600" b="1" i="0" baseline="-25000" smtClean="0">
                          <a:latin typeface="Montserrat" panose="00000500000000000000" pitchFamily="50" charset="0"/>
                        </a:rPr>
                        <m:t> (%) = </m:t>
                      </m:r>
                      <m:f>
                        <m:fPr>
                          <m:ctrlPr>
                            <a:rPr lang="en-IN" sz="1600" i="1" smtClean="0">
                              <a:latin typeface="Cambria Math" panose="02040503050406030204" pitchFamily="18" charset="0"/>
                            </a:rPr>
                          </m:ctrlPr>
                        </m:fPr>
                        <m:num>
                          <m:eqArr>
                            <m:eqArrPr>
                              <m:ctrlPr>
                                <a:rPr lang="en-IN" sz="1600" b="1" i="1" dirty="0">
                                  <a:solidFill>
                                    <a:schemeClr val="tx1">
                                      <a:lumMod val="65000"/>
                                      <a:lumOff val="35000"/>
                                    </a:schemeClr>
                                  </a:solidFill>
                                  <a:latin typeface="Cambria Math" panose="02040503050406030204" pitchFamily="18" charset="0"/>
                                </a:rPr>
                              </m:ctrlPr>
                            </m:eqArrPr>
                            <m:e>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awarded</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relevant</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questions</m:t>
                              </m:r>
                              <m:r>
                                <m:rPr>
                                  <m:nor/>
                                </m:rPr>
                                <a:rPr lang="en-US" sz="1600" b="1" i="0" dirty="0" smtClean="0">
                                  <a:solidFill>
                                    <a:schemeClr val="tx1">
                                      <a:lumMod val="65000"/>
                                      <a:lumOff val="35000"/>
                                    </a:schemeClr>
                                  </a:solidFill>
                                  <a:latin typeface="Montserrat" panose="00000500000000000000" pitchFamily="50" charset="0"/>
                                </a:rPr>
                                <m:t> </m:t>
                              </m:r>
                            </m:e>
                            <m:e>
                              <m:r>
                                <m:rPr>
                                  <m:nor/>
                                </m:rPr>
                                <a:rPr lang="en-US" sz="1600" b="1" i="0" dirty="0" smtClean="0">
                                  <a:solidFill>
                                    <a:schemeClr val="tx1">
                                      <a:lumMod val="65000"/>
                                      <a:lumOff val="35000"/>
                                    </a:schemeClr>
                                  </a:solidFill>
                                  <a:latin typeface="Montserrat" panose="00000500000000000000" pitchFamily="50" charset="0"/>
                                </a:rPr>
                                <m:t>in</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sub</m:t>
                              </m:r>
                              <m:r>
                                <m:rPr>
                                  <m:nor/>
                                </m:rPr>
                                <a:rPr lang="en-US" sz="1600" b="1" i="0" dirty="0" smtClean="0">
                                  <a:solidFill>
                                    <a:schemeClr val="tx1">
                                      <a:lumMod val="65000"/>
                                      <a:lumOff val="35000"/>
                                    </a:schemeClr>
                                  </a:solidFill>
                                  <a:latin typeface="Montserrat" panose="00000500000000000000" pitchFamily="50" charset="0"/>
                                </a:rPr>
                                <m:t>−</m:t>
                              </m:r>
                              <m:r>
                                <m:rPr>
                                  <m:nor/>
                                </m:rPr>
                                <a:rPr lang="en-US" sz="1600" b="1" i="0" dirty="0" smtClean="0">
                                  <a:solidFill>
                                    <a:schemeClr val="tx1">
                                      <a:lumMod val="65000"/>
                                      <a:lumOff val="35000"/>
                                    </a:schemeClr>
                                  </a:solidFill>
                                  <a:latin typeface="Montserrat" panose="00000500000000000000" pitchFamily="50" charset="0"/>
                                </a:rPr>
                                <m:t>elements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of</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m:t>
                              </m:r>
                              <m:r>
                                <m:rPr>
                                  <m:nor/>
                                </m:rPr>
                                <a:rPr lang="en-US" sz="1600" b="1" i="0" dirty="0" smtClean="0">
                                  <a:solidFill>
                                    <a:schemeClr val="tx1">
                                      <a:lumMod val="65000"/>
                                      <a:lumOff val="35000"/>
                                    </a:schemeClr>
                                  </a:solidFill>
                                  <a:latin typeface="Montserrat" panose="00000500000000000000" pitchFamily="50" charset="0"/>
                                </a:rPr>
                                <m:t>6</m:t>
                              </m:r>
                              <m:r>
                                <m:rPr>
                                  <m:nor/>
                                </m:rPr>
                                <a:rPr lang="en-IN" sz="1600" b="1" dirty="0">
                                  <a:solidFill>
                                    <a:schemeClr val="tx1">
                                      <a:lumMod val="65000"/>
                                      <a:lumOff val="35000"/>
                                    </a:schemeClr>
                                  </a:solidFill>
                                  <a:latin typeface="Montserrat" panose="00000500000000000000" pitchFamily="50" charset="0"/>
                                </a:rPr>
                                <m:t> </m:t>
                              </m:r>
                            </m:e>
                          </m:eqArr>
                        </m:num>
                        <m:den>
                          <m:eqArr>
                            <m:eqArrPr>
                              <m:ctrlPr>
                                <a:rPr lang="en-IN" sz="1600" b="1" i="1" dirty="0" smtClean="0">
                                  <a:solidFill>
                                    <a:schemeClr val="tx1">
                                      <a:lumMod val="65000"/>
                                      <a:lumOff val="35000"/>
                                    </a:schemeClr>
                                  </a:solidFill>
                                  <a:latin typeface="Cambria Math" panose="02040503050406030204" pitchFamily="18" charset="0"/>
                                </a:rPr>
                              </m:ctrlPr>
                            </m:eqArrPr>
                            <m:e>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number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of</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relevant</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questions</m:t>
                              </m:r>
                              <m:r>
                                <m:rPr>
                                  <m:nor/>
                                </m:rPr>
                                <a:rPr lang="en-US" sz="1600" b="1" i="0" dirty="0" smtClean="0">
                                  <a:solidFill>
                                    <a:schemeClr val="tx1">
                                      <a:lumMod val="65000"/>
                                      <a:lumOff val="35000"/>
                                    </a:schemeClr>
                                  </a:solidFill>
                                  <a:latin typeface="Montserrat" panose="00000500000000000000" pitchFamily="50" charset="0"/>
                                </a:rPr>
                                <m:t> </m:t>
                              </m:r>
                            </m:e>
                            <m:e>
                              <m:r>
                                <m:rPr>
                                  <m:nor/>
                                </m:rPr>
                                <a:rPr lang="en-US" sz="1600" b="1" i="0" dirty="0" smtClean="0">
                                  <a:solidFill>
                                    <a:schemeClr val="tx1">
                                      <a:lumMod val="65000"/>
                                      <a:lumOff val="35000"/>
                                    </a:schemeClr>
                                  </a:solidFill>
                                  <a:latin typeface="Montserrat" panose="00000500000000000000" pitchFamily="50" charset="0"/>
                                </a:rPr>
                                <m:t>in</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sub</m:t>
                              </m:r>
                              <m:r>
                                <m:rPr>
                                  <m:nor/>
                                </m:rPr>
                                <a:rPr lang="en-US" sz="1600" b="1" i="0" dirty="0" smtClean="0">
                                  <a:solidFill>
                                    <a:schemeClr val="tx1">
                                      <a:lumMod val="65000"/>
                                      <a:lumOff val="35000"/>
                                    </a:schemeClr>
                                  </a:solidFill>
                                  <a:latin typeface="Montserrat" panose="00000500000000000000" pitchFamily="50" charset="0"/>
                                </a:rPr>
                                <m:t>−</m:t>
                              </m:r>
                              <m:r>
                                <m:rPr>
                                  <m:nor/>
                                </m:rPr>
                                <a:rPr lang="en-US" sz="1600" b="1" i="0" dirty="0" smtClean="0">
                                  <a:solidFill>
                                    <a:schemeClr val="tx1">
                                      <a:lumMod val="65000"/>
                                      <a:lumOff val="35000"/>
                                    </a:schemeClr>
                                  </a:solidFill>
                                  <a:latin typeface="Montserrat" panose="00000500000000000000" pitchFamily="50" charset="0"/>
                                </a:rPr>
                                <m:t>elements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of</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m:t>
                              </m:r>
                              <m:r>
                                <m:rPr>
                                  <m:nor/>
                                </m:rPr>
                                <a:rPr lang="en-US" sz="1600" b="1" i="0" dirty="0" smtClean="0">
                                  <a:solidFill>
                                    <a:schemeClr val="tx1">
                                      <a:lumMod val="65000"/>
                                      <a:lumOff val="35000"/>
                                    </a:schemeClr>
                                  </a:solidFill>
                                  <a:latin typeface="Montserrat" panose="00000500000000000000" pitchFamily="50" charset="0"/>
                                </a:rPr>
                                <m:t>6 </m:t>
                              </m:r>
                            </m:e>
                            <m:e>
                              <m:r>
                                <m:rPr>
                                  <m:nor/>
                                </m:rPr>
                                <a:rPr lang="en-US" sz="1600" b="1" dirty="0">
                                  <a:solidFill>
                                    <a:schemeClr val="tx1">
                                      <a:lumMod val="65000"/>
                                      <a:lumOff val="35000"/>
                                    </a:schemeClr>
                                  </a:solidFill>
                                  <a:latin typeface="Montserrat" panose="00000500000000000000" pitchFamily="50" charset="0"/>
                                </a:rPr>
                                <m:t> </m:t>
                              </m:r>
                            </m:e>
                          </m:eqArr>
                        </m:den>
                      </m:f>
                    </m:oMath>
                  </m:oMathPara>
                </a14:m>
                <a:endParaRPr lang="en-IN" sz="1600" dirty="0">
                  <a:latin typeface="Montserrat" panose="00000500000000000000" pitchFamily="50"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1898650" y="1993803"/>
                <a:ext cx="8007350" cy="1291853"/>
              </a:xfrm>
              <a:prstGeom prst="rect">
                <a:avLst/>
              </a:prstGeom>
              <a:blipFill>
                <a:blip r:embed="rId4"/>
                <a:stretch>
                  <a:fillRect/>
                </a:stretch>
              </a:blipFill>
            </p:spPr>
            <p:txBody>
              <a:bodyPr/>
              <a:lstStyle/>
              <a:p>
                <a:r>
                  <a:rPr lang="en-US">
                    <a:noFill/>
                  </a:rPr>
                  <a:t> </a:t>
                </a:r>
              </a:p>
            </p:txBody>
          </p:sp>
        </mc:Fallback>
      </mc:AlternateContent>
      <p:sp>
        <p:nvSpPr>
          <p:cNvPr id="11" name="Title 1"/>
          <p:cNvSpPr txBox="1">
            <a:spLocks/>
          </p:cNvSpPr>
          <p:nvPr/>
        </p:nvSpPr>
        <p:spPr>
          <a:xfrm>
            <a:off x="0" y="3152762"/>
            <a:ext cx="2063750" cy="119063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Individual Process Step:</a:t>
            </a:r>
          </a:p>
          <a:p>
            <a:pPr algn="l"/>
            <a:r>
              <a:rPr lang="en-US" sz="1800" b="1" dirty="0">
                <a:solidFill>
                  <a:schemeClr val="tx1">
                    <a:lumMod val="65000"/>
                    <a:lumOff val="35000"/>
                  </a:schemeClr>
                </a:solidFill>
                <a:latin typeface="Montserrat" panose="00000500000000000000" pitchFamily="50" charset="0"/>
              </a:rPr>
              <a:t>(P6-1, … P6-n)</a:t>
            </a:r>
          </a:p>
        </p:txBody>
      </p:sp>
      <mc:AlternateContent xmlns:mc="http://schemas.openxmlformats.org/markup-compatibility/2006">
        <mc:Choice xmlns:a14="http://schemas.microsoft.com/office/drawing/2010/main" Requires="a14">
          <p:sp>
            <p:nvSpPr>
              <p:cNvPr id="12" name="TextBox 11"/>
              <p:cNvSpPr txBox="1"/>
              <p:nvPr/>
            </p:nvSpPr>
            <p:spPr>
              <a:xfrm>
                <a:off x="2048026" y="3200400"/>
                <a:ext cx="8007350" cy="1329171"/>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n</m:t>
                      </m:r>
                      <m:r>
                        <m:rPr>
                          <m:nor/>
                        </m:rPr>
                        <a:rPr lang="en-US" sz="1600" b="1" i="0" baseline="-25000" smtClean="0">
                          <a:latin typeface="Montserrat" panose="00000500000000000000" pitchFamily="50" charset="0"/>
                        </a:rPr>
                        <m:t> (%) = </m:t>
                      </m:r>
                      <m:f>
                        <m:fPr>
                          <m:ctrlPr>
                            <a:rPr lang="en-IN" sz="1600" i="1" smtClean="0">
                              <a:latin typeface="Cambria Math" panose="02040503050406030204" pitchFamily="18" charset="0"/>
                            </a:rPr>
                          </m:ctrlPr>
                        </m:fPr>
                        <m:num>
                          <m:eqArr>
                            <m:eqArrPr>
                              <m:ctrlPr>
                                <a:rPr lang="en-IN" sz="1600" b="1" i="1" dirty="0" smtClean="0">
                                  <a:solidFill>
                                    <a:schemeClr val="tx1">
                                      <a:lumMod val="65000"/>
                                      <a:lumOff val="35000"/>
                                    </a:schemeClr>
                                  </a:solidFill>
                                  <a:latin typeface="Cambria Math" panose="02040503050406030204" pitchFamily="18" charset="0"/>
                                </a:rPr>
                              </m:ctrlPr>
                            </m:eqArrPr>
                            <m:e>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awarded</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m:t>
                              </m:r>
                              <m:r>
                                <m:rPr>
                                  <m:nor/>
                                </m:rPr>
                                <a:rPr lang="en-US" sz="1600" b="1" i="0" dirty="0" smtClean="0">
                                  <a:solidFill>
                                    <a:schemeClr val="tx1">
                                      <a:lumMod val="65000"/>
                                      <a:lumOff val="35000"/>
                                    </a:schemeClr>
                                  </a:solidFill>
                                  <a:latin typeface="Montserrat" panose="00000500000000000000" pitchFamily="50" charset="0"/>
                                </a:rPr>
                                <m:t>6</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questions</m:t>
                              </m:r>
                              <m:r>
                                <m:rPr>
                                  <m:nor/>
                                </m:rPr>
                                <a:rPr lang="en-US" sz="1600" b="1" i="0" dirty="0" smtClean="0">
                                  <a:solidFill>
                                    <a:schemeClr val="tx1">
                                      <a:lumMod val="65000"/>
                                      <a:lumOff val="35000"/>
                                    </a:schemeClr>
                                  </a:solidFill>
                                  <a:latin typeface="Montserrat" panose="00000500000000000000" pitchFamily="50" charset="0"/>
                                </a:rPr>
                                <m:t> </m:t>
                              </m:r>
                            </m:e>
                            <m:e>
                              <m:r>
                                <m:rPr>
                                  <m:nor/>
                                </m:rPr>
                                <a:rPr lang="en-US" sz="1600" b="1" i="0" dirty="0" smtClean="0">
                                  <a:solidFill>
                                    <a:schemeClr val="tx1">
                                      <a:lumMod val="65000"/>
                                      <a:lumOff val="35000"/>
                                    </a:schemeClr>
                                  </a:solidFill>
                                  <a:latin typeface="Montserrat" panose="00000500000000000000" pitchFamily="50" charset="0"/>
                                </a:rPr>
                                <m:t>for</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this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Process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Step</m:t>
                              </m:r>
                            </m:e>
                          </m:eqArr>
                        </m:num>
                        <m:den>
                          <m:eqArr>
                            <m:eqArrPr>
                              <m:ctrlPr>
                                <a:rPr lang="en-IN" sz="1600" b="1" i="1" dirty="0" smtClean="0">
                                  <a:solidFill>
                                    <a:schemeClr val="tx1">
                                      <a:lumMod val="65000"/>
                                      <a:lumOff val="35000"/>
                                    </a:schemeClr>
                                  </a:solidFill>
                                  <a:latin typeface="Cambria Math" panose="02040503050406030204" pitchFamily="18" charset="0"/>
                                </a:rPr>
                              </m:ctrlPr>
                            </m:eqArrPr>
                            <m:e>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number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of</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the</m:t>
                              </m:r>
                              <m:r>
                                <m:rPr>
                                  <m:nor/>
                                </m:rPr>
                                <a:rPr lang="en-IN" sz="1600" b="1" dirty="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m:t>
                              </m:r>
                              <m:r>
                                <m:rPr>
                                  <m:nor/>
                                </m:rPr>
                                <a:rPr lang="en-US" sz="1600" b="1" i="0" dirty="0" smtClean="0">
                                  <a:solidFill>
                                    <a:schemeClr val="tx1">
                                      <a:lumMod val="65000"/>
                                      <a:lumOff val="35000"/>
                                    </a:schemeClr>
                                  </a:solidFill>
                                  <a:latin typeface="Montserrat" panose="00000500000000000000" pitchFamily="50" charset="0"/>
                                </a:rPr>
                                <m:t>6 </m:t>
                              </m:r>
                              <m:r>
                                <m:rPr>
                                  <m:nor/>
                                </m:rPr>
                                <a:rPr lang="en-IN" sz="1600" b="1" dirty="0">
                                  <a:solidFill>
                                    <a:schemeClr val="tx1">
                                      <a:lumMod val="65000"/>
                                      <a:lumOff val="35000"/>
                                    </a:schemeClr>
                                  </a:solidFill>
                                  <a:latin typeface="Montserrat" panose="00000500000000000000" pitchFamily="50" charset="0"/>
                                </a:rPr>
                                <m:t>questions</m:t>
                              </m:r>
                              <m:r>
                                <m:rPr>
                                  <m:nor/>
                                </m:rPr>
                                <a:rPr lang="en-US" sz="1600" b="1" i="0" dirty="0" smtClean="0">
                                  <a:solidFill>
                                    <a:schemeClr val="tx1">
                                      <a:lumMod val="65000"/>
                                      <a:lumOff val="35000"/>
                                    </a:schemeClr>
                                  </a:solidFill>
                                  <a:latin typeface="Montserrat" panose="00000500000000000000" pitchFamily="50" charset="0"/>
                                </a:rPr>
                                <m:t> </m:t>
                              </m:r>
                            </m:e>
                            <m:e>
                              <m:r>
                                <m:rPr>
                                  <m:nor/>
                                </m:rPr>
                                <a:rPr lang="en-US" sz="1600" b="1" i="0" dirty="0" smtClean="0">
                                  <a:solidFill>
                                    <a:schemeClr val="tx1">
                                      <a:lumMod val="65000"/>
                                      <a:lumOff val="35000"/>
                                    </a:schemeClr>
                                  </a:solidFill>
                                  <a:latin typeface="Montserrat" panose="00000500000000000000" pitchFamily="50" charset="0"/>
                                </a:rPr>
                                <m:t>for</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this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Process</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Step</m:t>
                              </m:r>
                            </m:e>
                            <m:e>
                              <m:r>
                                <m:rPr>
                                  <m:nor/>
                                </m:rPr>
                                <a:rPr lang="en-US" sz="1600" b="1" dirty="0">
                                  <a:solidFill>
                                    <a:schemeClr val="tx1">
                                      <a:lumMod val="65000"/>
                                      <a:lumOff val="35000"/>
                                    </a:schemeClr>
                                  </a:solidFill>
                                  <a:latin typeface="Montserrat" panose="00000500000000000000" pitchFamily="50" charset="0"/>
                                </a:rPr>
                                <m:t> </m:t>
                              </m:r>
                            </m:e>
                          </m:eqArr>
                        </m:den>
                      </m:f>
                    </m:oMath>
                  </m:oMathPara>
                </a14:m>
                <a:endParaRPr lang="en-IN" sz="1600" dirty="0">
                  <a:latin typeface="Montserrat" panose="00000500000000000000" pitchFamily="50" charset="0"/>
                </a:endParaRPr>
              </a:p>
            </p:txBody>
          </p:sp>
        </mc:Choice>
        <mc:Fallback>
          <p:sp>
            <p:nvSpPr>
              <p:cNvPr id="12" name="TextBox 11"/>
              <p:cNvSpPr txBox="1">
                <a:spLocks noRot="1" noChangeAspect="1" noMove="1" noResize="1" noEditPoints="1" noAdjustHandles="1" noChangeArrowheads="1" noChangeShapeType="1" noTextEdit="1"/>
              </p:cNvSpPr>
              <p:nvPr/>
            </p:nvSpPr>
            <p:spPr>
              <a:xfrm>
                <a:off x="2048026" y="3200400"/>
                <a:ext cx="8007350" cy="132917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0" y="5194202"/>
                <a:ext cx="9328150" cy="620643"/>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G</m:t>
                      </m:r>
                      <m:r>
                        <m:rPr>
                          <m:nor/>
                        </m:rPr>
                        <a:rPr lang="en-US" sz="1600" b="1" i="0" baseline="-25000" smtClean="0">
                          <a:latin typeface="Montserrat" panose="00000500000000000000" pitchFamily="50" charset="0"/>
                        </a:rPr>
                        <m:t> (%) = </m:t>
                      </m:r>
                      <m:f>
                        <m:fPr>
                          <m:ctrlPr>
                            <a:rPr lang="en-IN" sz="1600" i="1" smtClean="0">
                              <a:latin typeface="Cambria Math" panose="02040503050406030204" pitchFamily="18" charset="0"/>
                            </a:rPr>
                          </m:ctrlPr>
                        </m:fPr>
                        <m:num>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all</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evaluated</m:t>
                          </m:r>
                          <m:r>
                            <m:rPr>
                              <m:nor/>
                            </m:rPr>
                            <a:rPr lang="en-US"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m:t>
                          </m:r>
                          <m:r>
                            <m:rPr>
                              <m:nor/>
                            </m:rPr>
                            <a:rPr lang="en-US" sz="1600" b="1" dirty="0">
                              <a:solidFill>
                                <a:schemeClr val="tx1">
                                  <a:lumMod val="65000"/>
                                  <a:lumOff val="35000"/>
                                </a:schemeClr>
                              </a:solidFill>
                              <a:latin typeface="Montserrat" panose="00000500000000000000" pitchFamily="50" charset="0"/>
                            </a:rPr>
                            <m:t>s</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Ep</m:t>
                          </m:r>
                          <m:r>
                            <m:rPr>
                              <m:nor/>
                            </m:rPr>
                            <a:rPr lang="en-US" sz="1600" b="1" baseline="-25000" dirty="0">
                              <a:solidFill>
                                <a:schemeClr val="tx1">
                                  <a:lumMod val="65000"/>
                                  <a:lumOff val="35000"/>
                                </a:schemeClr>
                              </a:solidFill>
                              <a:latin typeface="Montserrat" panose="00000500000000000000" pitchFamily="50" charset="0"/>
                            </a:rPr>
                            <m:t>2, </m:t>
                          </m:r>
                          <m:r>
                            <m:rPr>
                              <m:nor/>
                            </m:rPr>
                            <a:rPr lang="en-US" sz="1600" b="1" dirty="0">
                              <a:solidFill>
                                <a:schemeClr val="tx1">
                                  <a:lumMod val="65000"/>
                                  <a:lumOff val="35000"/>
                                </a:schemeClr>
                              </a:solidFill>
                              <a:latin typeface="Montserrat" panose="00000500000000000000" pitchFamily="50" charset="0"/>
                            </a:rPr>
                            <m:t>E</m:t>
                          </m:r>
                          <m:r>
                            <m:rPr>
                              <m:nor/>
                            </m:rPr>
                            <a:rPr lang="en-US" sz="1600" b="1" baseline="-25000" dirty="0">
                              <a:solidFill>
                                <a:schemeClr val="tx1">
                                  <a:lumMod val="65000"/>
                                  <a:lumOff val="35000"/>
                                </a:schemeClr>
                              </a:solidFill>
                              <a:latin typeface="Montserrat" panose="00000500000000000000" pitchFamily="50" charset="0"/>
                            </a:rPr>
                            <m:t>p</m:t>
                          </m:r>
                          <m:r>
                            <m:rPr>
                              <m:nor/>
                            </m:rPr>
                            <a:rPr lang="en-US" sz="1600" b="1" baseline="-25000" dirty="0">
                              <a:solidFill>
                                <a:schemeClr val="tx1">
                                  <a:lumMod val="65000"/>
                                  <a:lumOff val="35000"/>
                                </a:schemeClr>
                              </a:solidFill>
                              <a:latin typeface="Montserrat" panose="00000500000000000000" pitchFamily="50" charset="0"/>
                            </a:rPr>
                            <m:t>3, </m:t>
                          </m:r>
                          <m:r>
                            <m:rPr>
                              <m:nor/>
                            </m:rPr>
                            <a:rPr lang="en-US" sz="1600" b="1" dirty="0">
                              <a:solidFill>
                                <a:schemeClr val="tx1">
                                  <a:lumMod val="65000"/>
                                  <a:lumOff val="35000"/>
                                </a:schemeClr>
                              </a:solidFill>
                              <a:latin typeface="Montserrat" panose="00000500000000000000" pitchFamily="50" charset="0"/>
                            </a:rPr>
                            <m:t>E</m:t>
                          </m:r>
                          <m:r>
                            <m:rPr>
                              <m:nor/>
                            </m:rPr>
                            <a:rPr lang="en-US" sz="1600" b="1" baseline="-25000" dirty="0">
                              <a:solidFill>
                                <a:schemeClr val="tx1">
                                  <a:lumMod val="65000"/>
                                  <a:lumOff val="35000"/>
                                </a:schemeClr>
                              </a:solidFill>
                              <a:latin typeface="Montserrat" panose="00000500000000000000" pitchFamily="50" charset="0"/>
                            </a:rPr>
                            <m:t>p</m:t>
                          </m:r>
                          <m:r>
                            <m:rPr>
                              <m:nor/>
                            </m:rPr>
                            <a:rPr lang="en-US" sz="1600" b="1" baseline="-25000" dirty="0">
                              <a:solidFill>
                                <a:schemeClr val="tx1">
                                  <a:lumMod val="65000"/>
                                  <a:lumOff val="35000"/>
                                </a:schemeClr>
                              </a:solidFill>
                              <a:latin typeface="Montserrat" panose="00000500000000000000" pitchFamily="50" charset="0"/>
                            </a:rPr>
                            <m:t>4, </m:t>
                          </m:r>
                          <m:r>
                            <m:rPr>
                              <m:nor/>
                            </m:rPr>
                            <a:rPr lang="en-US" sz="1600" b="1" dirty="0">
                              <a:solidFill>
                                <a:schemeClr val="tx1">
                                  <a:lumMod val="65000"/>
                                  <a:lumOff val="35000"/>
                                </a:schemeClr>
                              </a:solidFill>
                              <a:latin typeface="Montserrat" panose="00000500000000000000" pitchFamily="50" charset="0"/>
                            </a:rPr>
                            <m:t>E</m:t>
                          </m:r>
                          <m:r>
                            <m:rPr>
                              <m:nor/>
                            </m:rPr>
                            <a:rPr lang="en-US" sz="1600" b="1" baseline="-25000" dirty="0">
                              <a:solidFill>
                                <a:schemeClr val="tx1">
                                  <a:lumMod val="65000"/>
                                  <a:lumOff val="35000"/>
                                </a:schemeClr>
                              </a:solidFill>
                              <a:latin typeface="Montserrat" panose="00000500000000000000" pitchFamily="50" charset="0"/>
                            </a:rPr>
                            <m:t>p</m:t>
                          </m:r>
                          <m:r>
                            <m:rPr>
                              <m:nor/>
                            </m:rPr>
                            <a:rPr lang="en-US" sz="1600" b="1" baseline="-25000" dirty="0">
                              <a:solidFill>
                                <a:schemeClr val="tx1">
                                  <a:lumMod val="65000"/>
                                  <a:lumOff val="35000"/>
                                </a:schemeClr>
                              </a:solidFill>
                              <a:latin typeface="Montserrat" panose="00000500000000000000" pitchFamily="50" charset="0"/>
                            </a:rPr>
                            <m:t>5, </m:t>
                          </m:r>
                          <m:r>
                            <m:rPr>
                              <m:nor/>
                            </m:rPr>
                            <a:rPr lang="en-US" sz="1600" b="1" dirty="0">
                              <a:solidFill>
                                <a:schemeClr val="tx1">
                                  <a:lumMod val="65000"/>
                                  <a:lumOff val="35000"/>
                                </a:schemeClr>
                              </a:solidFill>
                              <a:latin typeface="Montserrat" panose="00000500000000000000" pitchFamily="50" charset="0"/>
                            </a:rPr>
                            <m:t>E</m:t>
                          </m:r>
                          <m:r>
                            <m:rPr>
                              <m:nor/>
                            </m:rPr>
                            <a:rPr lang="en-US" sz="1600" b="1" baseline="-25000" dirty="0">
                              <a:solidFill>
                                <a:schemeClr val="tx1">
                                  <a:lumMod val="65000"/>
                                  <a:lumOff val="35000"/>
                                </a:schemeClr>
                              </a:solidFill>
                              <a:latin typeface="Montserrat" panose="00000500000000000000" pitchFamily="50" charset="0"/>
                            </a:rPr>
                            <m:t>p</m:t>
                          </m:r>
                          <m:r>
                            <m:rPr>
                              <m:nor/>
                            </m:rPr>
                            <a:rPr lang="en-US" sz="1600" b="1" baseline="-25000" dirty="0">
                              <a:solidFill>
                                <a:schemeClr val="tx1">
                                  <a:lumMod val="65000"/>
                                  <a:lumOff val="35000"/>
                                </a:schemeClr>
                              </a:solidFill>
                              <a:latin typeface="Montserrat" panose="00000500000000000000" pitchFamily="50" charset="0"/>
                            </a:rPr>
                            <m:t>6 </m:t>
                          </m:r>
                          <m:r>
                            <m:rPr>
                              <m:nor/>
                            </m:rPr>
                            <a:rPr lang="en-US" sz="1600" b="1" dirty="0">
                              <a:solidFill>
                                <a:schemeClr val="tx1">
                                  <a:lumMod val="65000"/>
                                  <a:lumOff val="35000"/>
                                </a:schemeClr>
                              </a:solidFill>
                              <a:latin typeface="Montserrat" panose="00000500000000000000" pitchFamily="50" charset="0"/>
                            </a:rPr>
                            <m:t>and</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Ep</m:t>
                          </m:r>
                          <m:r>
                            <m:rPr>
                              <m:nor/>
                            </m:rPr>
                            <a:rPr lang="en-US" sz="1600" b="1" baseline="-25000" dirty="0">
                              <a:solidFill>
                                <a:schemeClr val="tx1">
                                  <a:lumMod val="65000"/>
                                  <a:lumOff val="35000"/>
                                </a:schemeClr>
                              </a:solidFill>
                              <a:latin typeface="Montserrat" panose="00000500000000000000" pitchFamily="50" charset="0"/>
                            </a:rPr>
                            <m:t>7</m:t>
                          </m:r>
                        </m:num>
                        <m:den>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of</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all</m:t>
                          </m:r>
                          <m:r>
                            <m:rPr>
                              <m:nor/>
                            </m:rPr>
                            <a:rPr lang="en-US"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these</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q</m:t>
                          </m:r>
                          <m:r>
                            <m:rPr>
                              <m:nor/>
                            </m:rPr>
                            <a:rPr lang="en-IN" sz="1600" b="1" dirty="0">
                              <a:solidFill>
                                <a:schemeClr val="tx1">
                                  <a:lumMod val="65000"/>
                                  <a:lumOff val="35000"/>
                                </a:schemeClr>
                              </a:solidFill>
                              <a:latin typeface="Montserrat" panose="00000500000000000000" pitchFamily="50" charset="0"/>
                            </a:rPr>
                            <m:t>estions</m:t>
                          </m:r>
                        </m:den>
                      </m:f>
                    </m:oMath>
                  </m:oMathPara>
                </a14:m>
                <a:endParaRPr lang="en-IN" sz="1600" dirty="0">
                  <a:latin typeface="Montserrat" panose="00000500000000000000" pitchFamily="50" charset="0"/>
                </a:endParaRPr>
              </a:p>
            </p:txBody>
          </p:sp>
        </mc:Choice>
        <mc:Fallback>
          <p:sp>
            <p:nvSpPr>
              <p:cNvPr id="13" name="TextBox 12"/>
              <p:cNvSpPr txBox="1">
                <a:spLocks noRot="1" noChangeAspect="1" noMove="1" noResize="1" noEditPoints="1" noAdjustHandles="1" noChangeArrowheads="1" noChangeShapeType="1" noTextEdit="1"/>
              </p:cNvSpPr>
              <p:nvPr/>
            </p:nvSpPr>
            <p:spPr>
              <a:xfrm>
                <a:off x="0" y="5194202"/>
                <a:ext cx="9328150" cy="620643"/>
              </a:xfrm>
              <a:prstGeom prst="rect">
                <a:avLst/>
              </a:prstGeom>
              <a:blipFill>
                <a:blip r:embed="rId6"/>
                <a:stretch>
                  <a:fillRect/>
                </a:stretch>
              </a:blipFill>
            </p:spPr>
            <p:txBody>
              <a:bodyPr/>
              <a:lstStyle/>
              <a:p>
                <a:r>
                  <a:rPr lang="en-US">
                    <a:noFill/>
                  </a:rPr>
                  <a:t> </a:t>
                </a:r>
              </a:p>
            </p:txBody>
          </p:sp>
        </mc:Fallback>
      </mc:AlternateContent>
      <p:sp>
        <p:nvSpPr>
          <p:cNvPr id="14" name="Title 1"/>
          <p:cNvSpPr txBox="1">
            <a:spLocks/>
          </p:cNvSpPr>
          <p:nvPr/>
        </p:nvSpPr>
        <p:spPr>
          <a:xfrm>
            <a:off x="0" y="4664432"/>
            <a:ext cx="9611927" cy="51716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The Overall Compliance EG for the Process Audit is Calculated as follows:</a:t>
            </a:r>
            <a:endParaRPr lang="en-US" sz="1800" b="1" dirty="0">
              <a:solidFill>
                <a:schemeClr val="tx1">
                  <a:lumMod val="65000"/>
                  <a:lumOff val="35000"/>
                </a:schemeClr>
              </a:solidFill>
              <a:latin typeface="Montserrat" panose="00000500000000000000" pitchFamily="50" charset="0"/>
            </a:endParaRPr>
          </a:p>
        </p:txBody>
      </p:sp>
      <p:sp>
        <p:nvSpPr>
          <p:cNvPr id="15" name="Slide Number Placeholder 9">
            <a:extLst>
              <a:ext uri="{FF2B5EF4-FFF2-40B4-BE49-F238E27FC236}">
                <a16:creationId xmlns:a16="http://schemas.microsoft.com/office/drawing/2014/main" id="{D7C339D6-52A8-4FC7-BEB9-18BEACF53ED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13</a:t>
            </a:r>
          </a:p>
        </p:txBody>
      </p:sp>
    </p:spTree>
    <p:extLst>
      <p:ext uri="{BB962C8B-B14F-4D97-AF65-F5344CB8AC3E}">
        <p14:creationId xmlns:p14="http://schemas.microsoft.com/office/powerpoint/2010/main" val="2014047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Overall Level of Compliance (Continued..)</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sp>
        <p:nvSpPr>
          <p:cNvPr id="14" name="Title 1"/>
          <p:cNvSpPr txBox="1">
            <a:spLocks/>
          </p:cNvSpPr>
          <p:nvPr/>
        </p:nvSpPr>
        <p:spPr>
          <a:xfrm>
            <a:off x="0" y="3140432"/>
            <a:ext cx="9611927" cy="272696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u="sng" dirty="0">
                <a:solidFill>
                  <a:schemeClr val="tx1">
                    <a:lumMod val="65000"/>
                    <a:lumOff val="35000"/>
                  </a:schemeClr>
                </a:solidFill>
                <a:latin typeface="Montserrat" panose="00000500000000000000" pitchFamily="50" charset="0"/>
              </a:rPr>
              <a:t>Partial Audits can also be conducted and Compliance is done as below:</a:t>
            </a:r>
          </a:p>
          <a:p>
            <a:pPr algn="l"/>
            <a:endParaRPr lang="en-US" sz="1800" b="1" u="sng" dirty="0">
              <a:solidFill>
                <a:schemeClr val="tx1">
                  <a:lumMod val="65000"/>
                  <a:lumOff val="35000"/>
                </a:schemeClr>
              </a:solidFill>
              <a:latin typeface="Montserrat" panose="00000500000000000000" pitchFamily="50" charset="0"/>
            </a:endParaRPr>
          </a:p>
          <a:p>
            <a:pPr algn="l"/>
            <a:r>
              <a:rPr lang="en-IN" sz="1800" b="1" u="sng" dirty="0">
                <a:solidFill>
                  <a:schemeClr val="tx1">
                    <a:lumMod val="65000"/>
                    <a:lumOff val="35000"/>
                  </a:schemeClr>
                </a:solidFill>
                <a:latin typeface="Montserrat" panose="00000500000000000000" pitchFamily="50" charset="0"/>
              </a:rPr>
              <a:t>Example P5/P6/P7:</a:t>
            </a:r>
          </a:p>
          <a:p>
            <a:pPr algn="l"/>
            <a:r>
              <a:rPr lang="en-IN" sz="1800" b="1" dirty="0">
                <a:solidFill>
                  <a:schemeClr val="tx1">
                    <a:lumMod val="65000"/>
                    <a:lumOff val="35000"/>
                  </a:schemeClr>
                </a:solidFill>
                <a:latin typeface="Montserrat" panose="00000500000000000000" pitchFamily="50" charset="0"/>
              </a:rPr>
              <a:t>If the process elements P5, P6, P7 are evaluated (e.g. auditing of serial production) then the result is calculated as follows:</a:t>
            </a:r>
          </a:p>
          <a:p>
            <a:pPr algn="l"/>
            <a:endParaRPr lang="en-IN" sz="1800" b="1" dirty="0">
              <a:solidFill>
                <a:schemeClr val="tx1">
                  <a:lumMod val="65000"/>
                  <a:lumOff val="35000"/>
                </a:schemeClr>
              </a:solidFill>
              <a:latin typeface="Montserrat" panose="00000500000000000000" pitchFamily="50" charset="0"/>
            </a:endParaRPr>
          </a:p>
          <a:p>
            <a:pPr algn="l"/>
            <a:endParaRPr lang="en-IN" sz="1800" b="1" dirty="0">
              <a:solidFill>
                <a:schemeClr val="tx1">
                  <a:lumMod val="65000"/>
                  <a:lumOff val="35000"/>
                </a:schemeClr>
              </a:solidFill>
              <a:latin typeface="Montserrat" panose="00000500000000000000" pitchFamily="50" charset="0"/>
            </a:endParaRPr>
          </a:p>
          <a:p>
            <a:pPr algn="l"/>
            <a:endParaRPr lang="en-US" sz="1800" b="1" dirty="0">
              <a:solidFill>
                <a:schemeClr val="tx1">
                  <a:lumMod val="65000"/>
                  <a:lumOff val="35000"/>
                </a:schemeClr>
              </a:solidFill>
              <a:latin typeface="Montserrat" panose="00000500000000000000" pitchFamily="50"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635835327"/>
              </p:ext>
            </p:extLst>
          </p:nvPr>
        </p:nvGraphicFramePr>
        <p:xfrm>
          <a:off x="133652" y="1028338"/>
          <a:ext cx="8534097" cy="1714863"/>
        </p:xfrm>
        <a:graphic>
          <a:graphicData uri="http://schemas.openxmlformats.org/drawingml/2006/table">
            <a:tbl>
              <a:tblPr firstRow="1" bandRow="1">
                <a:tableStyleId>{5C22544A-7EE6-4342-B048-85BDC9FD1C3A}</a:tableStyleId>
              </a:tblPr>
              <a:tblGrid>
                <a:gridCol w="1682448">
                  <a:extLst>
                    <a:ext uri="{9D8B030D-6E8A-4147-A177-3AD203B41FA5}">
                      <a16:colId xmlns:a16="http://schemas.microsoft.com/office/drawing/2014/main" val="20000"/>
                    </a:ext>
                  </a:extLst>
                </a:gridCol>
                <a:gridCol w="3136900">
                  <a:extLst>
                    <a:ext uri="{9D8B030D-6E8A-4147-A177-3AD203B41FA5}">
                      <a16:colId xmlns:a16="http://schemas.microsoft.com/office/drawing/2014/main" val="20001"/>
                    </a:ext>
                  </a:extLst>
                </a:gridCol>
                <a:gridCol w="3714749">
                  <a:extLst>
                    <a:ext uri="{9D8B030D-6E8A-4147-A177-3AD203B41FA5}">
                      <a16:colId xmlns:a16="http://schemas.microsoft.com/office/drawing/2014/main" val="20002"/>
                    </a:ext>
                  </a:extLst>
                </a:gridCol>
              </a:tblGrid>
              <a:tr h="602343">
                <a:tc>
                  <a:txBody>
                    <a:bodyPr/>
                    <a:lstStyle/>
                    <a:p>
                      <a:r>
                        <a:rPr lang="en-US" sz="1600" dirty="0">
                          <a:latin typeface="Montserrat" panose="00000500000000000000" pitchFamily="50" charset="0"/>
                        </a:rPr>
                        <a:t>Classification</a:t>
                      </a:r>
                      <a:endParaRPr lang="en-IN" sz="1600" dirty="0">
                        <a:latin typeface="Montserrat" panose="00000500000000000000" pitchFamily="50" charset="0"/>
                      </a:endParaRPr>
                    </a:p>
                  </a:txBody>
                  <a:tcPr marL="99060" marR="99060" anchor="ctr">
                    <a:solidFill>
                      <a:schemeClr val="accent6">
                        <a:lumMod val="75000"/>
                      </a:schemeClr>
                    </a:solidFill>
                  </a:tcPr>
                </a:tc>
                <a:tc>
                  <a:txBody>
                    <a:bodyPr/>
                    <a:lstStyle/>
                    <a:p>
                      <a:r>
                        <a:rPr lang="en-US" sz="1600" dirty="0">
                          <a:latin typeface="Montserrat" panose="00000500000000000000" pitchFamily="50" charset="0"/>
                        </a:rPr>
                        <a:t>Level of Achievement E</a:t>
                      </a:r>
                      <a:r>
                        <a:rPr lang="en-US" sz="1600" baseline="-25000" dirty="0">
                          <a:latin typeface="Montserrat" panose="00000500000000000000" pitchFamily="50" charset="0"/>
                        </a:rPr>
                        <a:t>G </a:t>
                      </a:r>
                      <a:r>
                        <a:rPr lang="en-US" sz="1600" dirty="0">
                          <a:latin typeface="Montserrat" panose="00000500000000000000" pitchFamily="50" charset="0"/>
                        </a:rPr>
                        <a:t>(%)</a:t>
                      </a:r>
                      <a:endParaRPr lang="en-IN" sz="1600" baseline="-25000" dirty="0">
                        <a:latin typeface="Montserrat" panose="00000500000000000000" pitchFamily="50" charset="0"/>
                      </a:endParaRPr>
                    </a:p>
                  </a:txBody>
                  <a:tcPr marL="99060" marR="99060" anchor="ctr">
                    <a:solidFill>
                      <a:schemeClr val="accent6">
                        <a:lumMod val="75000"/>
                      </a:schemeClr>
                    </a:solidFill>
                  </a:tcPr>
                </a:tc>
                <a:tc>
                  <a:txBody>
                    <a:bodyPr/>
                    <a:lstStyle/>
                    <a:p>
                      <a:r>
                        <a:rPr lang="en-US" sz="1600" dirty="0">
                          <a:latin typeface="Montserrat" panose="00000500000000000000" pitchFamily="50" charset="0"/>
                        </a:rPr>
                        <a:t>Description of the Classification</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ctr"/>
                      <a:r>
                        <a:rPr lang="en-US" sz="1600" b="1" dirty="0">
                          <a:latin typeface="Montserrat" panose="00000500000000000000" pitchFamily="50" charset="0"/>
                        </a:rPr>
                        <a:t>A</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50" charset="0"/>
                        </a:rPr>
                        <a:t>E</a:t>
                      </a:r>
                      <a:r>
                        <a:rPr lang="en-US" sz="1600" b="1" baseline="-25000" dirty="0">
                          <a:latin typeface="Montserrat" panose="00000500000000000000" pitchFamily="50" charset="0"/>
                        </a:rPr>
                        <a:t>G </a:t>
                      </a:r>
                      <a:r>
                        <a:rPr lang="en-US" sz="1600" b="1" dirty="0">
                          <a:latin typeface="Montserrat" panose="00000500000000000000" pitchFamily="50" charset="0"/>
                        </a:rPr>
                        <a:t>or E</a:t>
                      </a:r>
                      <a:r>
                        <a:rPr lang="en-US" sz="1600" b="1" baseline="-25000" dirty="0">
                          <a:latin typeface="Montserrat" panose="00000500000000000000" pitchFamily="50" charset="0"/>
                        </a:rPr>
                        <a:t>G(</a:t>
                      </a:r>
                      <a:r>
                        <a:rPr lang="en-US" sz="1600" b="1" baseline="-25000" dirty="0" err="1">
                          <a:latin typeface="Montserrat" panose="00000500000000000000" pitchFamily="50" charset="0"/>
                        </a:rPr>
                        <a:t>Pn</a:t>
                      </a:r>
                      <a:r>
                        <a:rPr lang="en-US" sz="1600" b="1" baseline="-25000" dirty="0">
                          <a:latin typeface="Montserrat" panose="00000500000000000000" pitchFamily="50" charset="0"/>
                        </a:rPr>
                        <a:t>)</a:t>
                      </a:r>
                      <a:r>
                        <a:rPr lang="en-US" sz="1600" b="1" dirty="0">
                          <a:latin typeface="Montserrat" panose="00000500000000000000" pitchFamily="50" charset="0"/>
                        </a:rPr>
                        <a:t> ≥ 90</a:t>
                      </a:r>
                      <a:endParaRPr lang="en-IN" sz="1600" b="1" baseline="-25000"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Quality Capable</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1"/>
                  </a:ext>
                </a:extLst>
              </a:tr>
              <a:tr h="370840">
                <a:tc>
                  <a:txBody>
                    <a:bodyPr/>
                    <a:lstStyle/>
                    <a:p>
                      <a:pPr algn="ctr"/>
                      <a:r>
                        <a:rPr lang="en-US" sz="1600" b="1" dirty="0">
                          <a:latin typeface="Montserrat" panose="00000500000000000000" pitchFamily="50" charset="0"/>
                        </a:rPr>
                        <a:t>B</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50" charset="0"/>
                        </a:rPr>
                        <a:t>80 ≤ E</a:t>
                      </a:r>
                      <a:r>
                        <a:rPr lang="en-US" sz="1600" b="1" baseline="-25000" dirty="0">
                          <a:latin typeface="Montserrat" panose="00000500000000000000" pitchFamily="50" charset="0"/>
                        </a:rPr>
                        <a:t>G </a:t>
                      </a:r>
                      <a:r>
                        <a:rPr lang="en-US" sz="1600" b="1" dirty="0">
                          <a:latin typeface="Montserrat" panose="00000500000000000000" pitchFamily="50" charset="0"/>
                        </a:rPr>
                        <a:t>or E</a:t>
                      </a:r>
                      <a:r>
                        <a:rPr lang="en-US" sz="1600" b="1" baseline="-25000" dirty="0">
                          <a:latin typeface="Montserrat" panose="00000500000000000000" pitchFamily="50" charset="0"/>
                        </a:rPr>
                        <a:t>G(</a:t>
                      </a:r>
                      <a:r>
                        <a:rPr lang="en-US" sz="1600" b="1" baseline="-25000" dirty="0" err="1">
                          <a:latin typeface="Montserrat" panose="00000500000000000000" pitchFamily="50" charset="0"/>
                        </a:rPr>
                        <a:t>Pn</a:t>
                      </a:r>
                      <a:r>
                        <a:rPr lang="en-US" sz="1600" b="1" baseline="-25000" dirty="0">
                          <a:latin typeface="Montserrat" panose="00000500000000000000" pitchFamily="50" charset="0"/>
                        </a:rPr>
                        <a:t>)</a:t>
                      </a:r>
                      <a:r>
                        <a:rPr lang="en-US" sz="1600" b="1" dirty="0">
                          <a:latin typeface="Montserrat" panose="00000500000000000000" pitchFamily="50" charset="0"/>
                        </a:rPr>
                        <a:t> &lt; 90</a:t>
                      </a:r>
                      <a:endParaRPr lang="en-IN" sz="1600" b="1" baseline="-25000"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Conditionally</a:t>
                      </a:r>
                      <a:r>
                        <a:rPr lang="en-US" sz="1600" b="1" kern="1200" baseline="0" dirty="0">
                          <a:solidFill>
                            <a:schemeClr val="dk1"/>
                          </a:solidFill>
                          <a:latin typeface="Montserrat" panose="00000500000000000000" pitchFamily="50" charset="0"/>
                          <a:ea typeface="+mn-ea"/>
                          <a:cs typeface="+mn-cs"/>
                        </a:rPr>
                        <a:t> Quality Capable</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ctr"/>
                      <a:r>
                        <a:rPr lang="en-US" sz="1600" b="1" dirty="0">
                          <a:latin typeface="Montserrat" panose="00000500000000000000" pitchFamily="50" charset="0"/>
                        </a:rPr>
                        <a:t>C</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ontserrat" panose="00000500000000000000" pitchFamily="50" charset="0"/>
                        </a:rPr>
                        <a:t>E</a:t>
                      </a:r>
                      <a:r>
                        <a:rPr lang="en-US" sz="1600" b="1" baseline="-25000" dirty="0">
                          <a:latin typeface="Montserrat" panose="00000500000000000000" pitchFamily="50" charset="0"/>
                        </a:rPr>
                        <a:t>G </a:t>
                      </a:r>
                      <a:r>
                        <a:rPr lang="en-US" sz="1600" b="1" dirty="0">
                          <a:latin typeface="Montserrat" panose="00000500000000000000" pitchFamily="50" charset="0"/>
                        </a:rPr>
                        <a:t>or E</a:t>
                      </a:r>
                      <a:r>
                        <a:rPr lang="en-US" sz="1600" b="1" baseline="-25000" dirty="0">
                          <a:latin typeface="Montserrat" panose="00000500000000000000" pitchFamily="50" charset="0"/>
                        </a:rPr>
                        <a:t>G(</a:t>
                      </a:r>
                      <a:r>
                        <a:rPr lang="en-US" sz="1600" b="1" baseline="-25000" dirty="0" err="1">
                          <a:latin typeface="Montserrat" panose="00000500000000000000" pitchFamily="50" charset="0"/>
                        </a:rPr>
                        <a:t>Pn</a:t>
                      </a:r>
                      <a:r>
                        <a:rPr lang="en-US" sz="1600" b="1" baseline="-25000" dirty="0">
                          <a:latin typeface="Montserrat" panose="00000500000000000000" pitchFamily="50" charset="0"/>
                        </a:rPr>
                        <a:t>)</a:t>
                      </a:r>
                      <a:r>
                        <a:rPr lang="en-US" sz="1600" b="1" dirty="0">
                          <a:latin typeface="Montserrat" panose="00000500000000000000" pitchFamily="50" charset="0"/>
                        </a:rPr>
                        <a:t> &lt; 80</a:t>
                      </a:r>
                      <a:endParaRPr lang="en-IN" sz="1600" b="1" baseline="-25000"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Not Quality Capable</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bl>
          </a:graphicData>
        </a:graphic>
      </p:graphicFrame>
      <mc:AlternateContent xmlns:mc="http://schemas.openxmlformats.org/markup-compatibility/2006">
        <mc:Choice xmlns:a14="http://schemas.microsoft.com/office/drawing/2010/main" Requires="a14">
          <p:sp>
            <p:nvSpPr>
              <p:cNvPr id="16" name="TextBox 15"/>
              <p:cNvSpPr txBox="1"/>
              <p:nvPr/>
            </p:nvSpPr>
            <p:spPr>
              <a:xfrm>
                <a:off x="0" y="5105400"/>
                <a:ext cx="9906000" cy="620643"/>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GP</m:t>
                      </m:r>
                      <m:r>
                        <m:rPr>
                          <m:nor/>
                        </m:rPr>
                        <a:rPr lang="en-US" sz="1600" b="1" i="0" baseline="-25000" smtClean="0">
                          <a:latin typeface="Montserrat" panose="00000500000000000000" pitchFamily="50" charset="0"/>
                        </a:rPr>
                        <m:t>(</m:t>
                      </m:r>
                      <m:r>
                        <m:rPr>
                          <m:nor/>
                        </m:rPr>
                        <a:rPr lang="en-US" sz="1600" b="1" i="0" baseline="-25000" smtClean="0">
                          <a:latin typeface="Montserrat" panose="00000500000000000000" pitchFamily="50" charset="0"/>
                        </a:rPr>
                        <m:t>P</m:t>
                      </m:r>
                      <m:r>
                        <m:rPr>
                          <m:nor/>
                        </m:rPr>
                        <a:rPr lang="en-US" sz="1600" b="1" i="0" baseline="-25000" smtClean="0">
                          <a:latin typeface="Montserrat" panose="00000500000000000000" pitchFamily="50" charset="0"/>
                        </a:rPr>
                        <m:t>5</m:t>
                      </m:r>
                      <m:r>
                        <m:rPr>
                          <m:nor/>
                        </m:rPr>
                        <a:rPr lang="en-US" sz="1600" b="1" i="0" baseline="-25000" smtClean="0">
                          <a:latin typeface="Montserrat" panose="00000500000000000000" pitchFamily="50" charset="0"/>
                        </a:rPr>
                        <m:t>P</m:t>
                      </m:r>
                      <m:r>
                        <m:rPr>
                          <m:nor/>
                        </m:rPr>
                        <a:rPr lang="en-US" sz="1600" b="1" i="0" baseline="-25000" smtClean="0">
                          <a:latin typeface="Montserrat" panose="00000500000000000000" pitchFamily="50" charset="0"/>
                        </a:rPr>
                        <m:t>6</m:t>
                      </m:r>
                      <m:r>
                        <m:rPr>
                          <m:nor/>
                        </m:rPr>
                        <a:rPr lang="en-US" sz="1600" b="1" i="0" baseline="-25000" smtClean="0">
                          <a:latin typeface="Montserrat" panose="00000500000000000000" pitchFamily="50" charset="0"/>
                        </a:rPr>
                        <m:t>P</m:t>
                      </m:r>
                      <m:r>
                        <m:rPr>
                          <m:nor/>
                        </m:rPr>
                        <a:rPr lang="en-US" sz="1600" b="1" i="0" baseline="-25000" smtClean="0">
                          <a:latin typeface="Montserrat" panose="00000500000000000000" pitchFamily="50" charset="0"/>
                        </a:rPr>
                        <m:t>7) (%) = </m:t>
                      </m:r>
                      <m:f>
                        <m:fPr>
                          <m:ctrlPr>
                            <a:rPr lang="en-IN" sz="1600" i="1" smtClean="0">
                              <a:latin typeface="Cambria Math" panose="02040503050406030204" pitchFamily="18" charset="0"/>
                            </a:rPr>
                          </m:ctrlPr>
                        </m:fPr>
                        <m:num>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awarded</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for</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all</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evaluated</m:t>
                          </m:r>
                          <m:r>
                            <m:rPr>
                              <m:nor/>
                            </m:rPr>
                            <a:rPr lang="en-US" sz="1600" b="1" i="0" dirty="0" smtClean="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m:t>
                          </m:r>
                          <m:r>
                            <m:rPr>
                              <m:nor/>
                            </m:rPr>
                            <a:rPr lang="en-US" sz="1600" b="1" dirty="0">
                              <a:solidFill>
                                <a:schemeClr val="tx1">
                                  <a:lumMod val="65000"/>
                                  <a:lumOff val="35000"/>
                                </a:schemeClr>
                              </a:solidFill>
                              <a:latin typeface="Montserrat" panose="00000500000000000000" pitchFamily="50" charset="0"/>
                            </a:rPr>
                            <m:t>s</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Ep</m:t>
                          </m:r>
                          <m:r>
                            <m:rPr>
                              <m:nor/>
                            </m:rPr>
                            <a:rPr lang="en-US" sz="1600" b="1" i="0" baseline="-25000" dirty="0" smtClean="0">
                              <a:solidFill>
                                <a:schemeClr val="tx1">
                                  <a:lumMod val="65000"/>
                                  <a:lumOff val="35000"/>
                                </a:schemeClr>
                              </a:solidFill>
                              <a:latin typeface="Montserrat" panose="00000500000000000000" pitchFamily="50" charset="0"/>
                            </a:rPr>
                            <m:t>5</m:t>
                          </m:r>
                          <m:r>
                            <m:rPr>
                              <m:nor/>
                            </m:rPr>
                            <a:rPr lang="en-US" sz="1600" b="1" baseline="-25000"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m:t>
                          </m:r>
                          <m:r>
                            <m:rPr>
                              <m:nor/>
                            </m:rPr>
                            <a:rPr lang="en-US" sz="1600" b="1" baseline="-25000" dirty="0">
                              <a:solidFill>
                                <a:schemeClr val="tx1">
                                  <a:lumMod val="65000"/>
                                  <a:lumOff val="35000"/>
                                </a:schemeClr>
                              </a:solidFill>
                              <a:latin typeface="Montserrat" panose="00000500000000000000" pitchFamily="50" charset="0"/>
                            </a:rPr>
                            <m:t>p</m:t>
                          </m:r>
                          <m:r>
                            <m:rPr>
                              <m:nor/>
                            </m:rPr>
                            <a:rPr lang="en-US" sz="1600" b="1" i="0" baseline="-25000" dirty="0" smtClean="0">
                              <a:solidFill>
                                <a:schemeClr val="tx1">
                                  <a:lumMod val="65000"/>
                                  <a:lumOff val="35000"/>
                                </a:schemeClr>
                              </a:solidFill>
                              <a:latin typeface="Montserrat" panose="00000500000000000000" pitchFamily="50" charset="0"/>
                            </a:rPr>
                            <m:t>6</m:t>
                          </m:r>
                          <m:r>
                            <m:rPr>
                              <m:nor/>
                            </m:rPr>
                            <a:rPr lang="en-US" sz="1600" b="1" baseline="-25000"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and</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Ep</m:t>
                          </m:r>
                          <m:r>
                            <m:rPr>
                              <m:nor/>
                            </m:rPr>
                            <a:rPr lang="en-US" sz="1600" b="1" baseline="-25000" dirty="0">
                              <a:solidFill>
                                <a:schemeClr val="tx1">
                                  <a:lumMod val="65000"/>
                                  <a:lumOff val="35000"/>
                                </a:schemeClr>
                              </a:solidFill>
                              <a:latin typeface="Montserrat" panose="00000500000000000000" pitchFamily="50" charset="0"/>
                            </a:rPr>
                            <m:t>7</m:t>
                          </m:r>
                        </m:num>
                        <m:den>
                          <m:r>
                            <m:rPr>
                              <m:nor/>
                            </m:rPr>
                            <a:rPr lang="en-US" sz="1600" b="1" i="0" dirty="0" smtClean="0">
                              <a:solidFill>
                                <a:schemeClr val="tx1">
                                  <a:lumMod val="65000"/>
                                  <a:lumOff val="35000"/>
                                </a:schemeClr>
                              </a:solidFill>
                              <a:latin typeface="Montserrat" panose="00000500000000000000" pitchFamily="50" charset="0"/>
                            </a:rPr>
                            <m:t>Sum</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of</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all</m:t>
                          </m:r>
                          <m:r>
                            <m:rPr>
                              <m:nor/>
                            </m:rPr>
                            <a:rPr lang="en-US"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these</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q</m:t>
                          </m:r>
                          <m:r>
                            <m:rPr>
                              <m:nor/>
                            </m:rPr>
                            <a:rPr lang="en-IN" sz="1600" b="1" dirty="0">
                              <a:solidFill>
                                <a:schemeClr val="tx1">
                                  <a:lumMod val="65000"/>
                                  <a:lumOff val="35000"/>
                                </a:schemeClr>
                              </a:solidFill>
                              <a:latin typeface="Montserrat" panose="00000500000000000000" pitchFamily="50" charset="0"/>
                            </a:rPr>
                            <m:t>estions</m:t>
                          </m:r>
                        </m:den>
                      </m:f>
                    </m:oMath>
                  </m:oMathPara>
                </a14:m>
                <a:endParaRPr lang="en-IN" sz="1600" dirty="0">
                  <a:latin typeface="Montserrat" panose="00000500000000000000" pitchFamily="50" charset="0"/>
                </a:endParaRPr>
              </a:p>
            </p:txBody>
          </p:sp>
        </mc:Choice>
        <mc:Fallback>
          <p:sp>
            <p:nvSpPr>
              <p:cNvPr id="16" name="TextBox 15"/>
              <p:cNvSpPr txBox="1">
                <a:spLocks noRot="1" noChangeAspect="1" noMove="1" noResize="1" noEditPoints="1" noAdjustHandles="1" noChangeArrowheads="1" noChangeShapeType="1" noTextEdit="1"/>
              </p:cNvSpPr>
              <p:nvPr/>
            </p:nvSpPr>
            <p:spPr>
              <a:xfrm>
                <a:off x="0" y="5105400"/>
                <a:ext cx="9906000" cy="620643"/>
              </a:xfrm>
              <a:prstGeom prst="rect">
                <a:avLst/>
              </a:prstGeom>
              <a:blipFill>
                <a:blip r:embed="rId3"/>
                <a:stretch>
                  <a:fillRect/>
                </a:stretch>
              </a:blipFill>
            </p:spPr>
            <p:txBody>
              <a:bodyPr/>
              <a:lstStyle/>
              <a:p>
                <a:r>
                  <a:rPr lang="en-US">
                    <a:noFill/>
                  </a:rPr>
                  <a:t> </a:t>
                </a:r>
              </a:p>
            </p:txBody>
          </p:sp>
        </mc:Fallback>
      </mc:AlternateContent>
      <p:sp>
        <p:nvSpPr>
          <p:cNvPr id="9" name="Slide Number Placeholder 9">
            <a:extLst>
              <a:ext uri="{FF2B5EF4-FFF2-40B4-BE49-F238E27FC236}">
                <a16:creationId xmlns:a16="http://schemas.microsoft.com/office/drawing/2014/main" id="{525C1529-3136-4107-B6A4-54E791E3992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14</a:t>
            </a:r>
          </a:p>
        </p:txBody>
      </p:sp>
    </p:spTree>
    <p:extLst>
      <p:ext uri="{BB962C8B-B14F-4D97-AF65-F5344CB8AC3E}">
        <p14:creationId xmlns:p14="http://schemas.microsoft.com/office/powerpoint/2010/main" val="1063508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Overall Level of Compliance (Continued..)</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sp>
        <p:nvSpPr>
          <p:cNvPr id="14" name="Title 1"/>
          <p:cNvSpPr txBox="1">
            <a:spLocks/>
          </p:cNvSpPr>
          <p:nvPr/>
        </p:nvSpPr>
        <p:spPr>
          <a:xfrm>
            <a:off x="0" y="990600"/>
            <a:ext cx="9906000" cy="5486400"/>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u="sng" dirty="0">
                <a:solidFill>
                  <a:schemeClr val="tx1">
                    <a:lumMod val="65000"/>
                    <a:lumOff val="35000"/>
                  </a:schemeClr>
                </a:solidFill>
                <a:latin typeface="Montserrat" panose="00000500000000000000" pitchFamily="50" charset="0"/>
              </a:rPr>
              <a:t>Partial Audits can also be conducted and Compliance is done as below:</a:t>
            </a:r>
          </a:p>
          <a:p>
            <a:pPr algn="l"/>
            <a:endParaRPr lang="en-US" sz="1800" b="1" u="sng" dirty="0">
              <a:solidFill>
                <a:schemeClr val="tx1">
                  <a:lumMod val="65000"/>
                  <a:lumOff val="35000"/>
                </a:schemeClr>
              </a:solidFill>
              <a:latin typeface="Montserrat" panose="00000500000000000000" pitchFamily="50" charset="0"/>
            </a:endParaRPr>
          </a:p>
          <a:p>
            <a:pPr algn="l"/>
            <a:r>
              <a:rPr lang="en-IN" sz="1800" b="1" u="sng" dirty="0">
                <a:solidFill>
                  <a:schemeClr val="tx1">
                    <a:lumMod val="65000"/>
                    <a:lumOff val="35000"/>
                  </a:schemeClr>
                </a:solidFill>
                <a:latin typeface="Montserrat" panose="00000500000000000000" pitchFamily="50" charset="0"/>
              </a:rPr>
              <a:t>Example P4:</a:t>
            </a:r>
          </a:p>
          <a:p>
            <a:pPr algn="l"/>
            <a:r>
              <a:rPr lang="en-IN" sz="1800" b="1" dirty="0">
                <a:solidFill>
                  <a:schemeClr val="tx1">
                    <a:lumMod val="65000"/>
                    <a:lumOff val="35000"/>
                  </a:schemeClr>
                </a:solidFill>
                <a:latin typeface="Montserrat" panose="00000500000000000000" pitchFamily="50" charset="0"/>
              </a:rPr>
              <a:t>If only process element P4 is evaluated (e.g. audit at the time of handing over the project to serial production) then the result is calculated as follows:</a:t>
            </a:r>
          </a:p>
          <a:p>
            <a:pPr algn="l"/>
            <a:endParaRPr lang="en-IN" sz="1800" b="1" dirty="0">
              <a:solidFill>
                <a:schemeClr val="tx1">
                  <a:lumMod val="65000"/>
                  <a:lumOff val="35000"/>
                </a:schemeClr>
              </a:solidFill>
              <a:latin typeface="Montserrat" panose="00000500000000000000" pitchFamily="50" charset="0"/>
            </a:endParaRPr>
          </a:p>
          <a:p>
            <a:pPr algn="l"/>
            <a:endParaRPr lang="en-IN" sz="1800" b="1" dirty="0">
              <a:solidFill>
                <a:schemeClr val="tx1">
                  <a:lumMod val="65000"/>
                  <a:lumOff val="35000"/>
                </a:schemeClr>
              </a:solidFill>
              <a:latin typeface="Montserrat" panose="00000500000000000000" pitchFamily="50" charset="0"/>
            </a:endParaRPr>
          </a:p>
          <a:p>
            <a:pPr algn="l"/>
            <a:endParaRPr lang="en-IN" sz="1800" b="1" dirty="0">
              <a:solidFill>
                <a:schemeClr val="tx1">
                  <a:lumMod val="65000"/>
                  <a:lumOff val="35000"/>
                </a:schemeClr>
              </a:solidFill>
              <a:latin typeface="Montserrat" panose="00000500000000000000" pitchFamily="50" charset="0"/>
            </a:endParaRPr>
          </a:p>
          <a:p>
            <a:pPr algn="l"/>
            <a:r>
              <a:rPr lang="en-IN" sz="1800" b="1" dirty="0">
                <a:solidFill>
                  <a:schemeClr val="tx1">
                    <a:lumMod val="65000"/>
                    <a:lumOff val="35000"/>
                  </a:schemeClr>
                </a:solidFill>
                <a:latin typeface="Montserrat" panose="00000500000000000000" pitchFamily="50" charset="0"/>
              </a:rPr>
              <a:t>The designation E</a:t>
            </a:r>
            <a:r>
              <a:rPr lang="en-IN" sz="1800" b="1" baseline="-25000" dirty="0">
                <a:solidFill>
                  <a:schemeClr val="tx1">
                    <a:lumMod val="65000"/>
                    <a:lumOff val="35000"/>
                  </a:schemeClr>
                </a:solidFill>
                <a:latin typeface="Montserrat" panose="00000500000000000000" pitchFamily="50" charset="0"/>
              </a:rPr>
              <a:t>GP(P5P6P7) </a:t>
            </a:r>
            <a:r>
              <a:rPr lang="en-IN" sz="1800" b="1" dirty="0">
                <a:solidFill>
                  <a:schemeClr val="tx1">
                    <a:lumMod val="65000"/>
                    <a:lumOff val="35000"/>
                  </a:schemeClr>
                </a:solidFill>
                <a:latin typeface="Montserrat" panose="00000500000000000000" pitchFamily="50" charset="0"/>
              </a:rPr>
              <a:t>and E</a:t>
            </a:r>
            <a:r>
              <a:rPr lang="en-IN" sz="1800" b="1" baseline="-25000" dirty="0">
                <a:solidFill>
                  <a:schemeClr val="tx1">
                    <a:lumMod val="65000"/>
                    <a:lumOff val="35000"/>
                  </a:schemeClr>
                </a:solidFill>
                <a:latin typeface="Montserrat" panose="00000500000000000000" pitchFamily="50" charset="0"/>
              </a:rPr>
              <a:t>GP(P4)</a:t>
            </a:r>
            <a:r>
              <a:rPr lang="en-IN" sz="1800" b="1" dirty="0">
                <a:solidFill>
                  <a:schemeClr val="tx1">
                    <a:lumMod val="65000"/>
                    <a:lumOff val="35000"/>
                  </a:schemeClr>
                </a:solidFill>
                <a:latin typeface="Montserrat" panose="00000500000000000000" pitchFamily="50" charset="0"/>
              </a:rPr>
              <a:t> are used to easily identify of the process elements evaluated.</a:t>
            </a:r>
          </a:p>
          <a:p>
            <a:pPr algn="l"/>
            <a:endParaRPr lang="en-IN" sz="1800" b="1" dirty="0">
              <a:solidFill>
                <a:schemeClr val="tx1">
                  <a:lumMod val="65000"/>
                  <a:lumOff val="35000"/>
                </a:schemeClr>
              </a:solidFill>
              <a:latin typeface="Montserrat" panose="00000500000000000000" pitchFamily="50" charset="0"/>
            </a:endParaRPr>
          </a:p>
          <a:p>
            <a:pPr algn="l"/>
            <a:r>
              <a:rPr lang="en-IN" sz="1800" b="1" dirty="0">
                <a:solidFill>
                  <a:schemeClr val="tx1">
                    <a:lumMod val="65000"/>
                    <a:lumOff val="35000"/>
                  </a:schemeClr>
                </a:solidFill>
                <a:latin typeface="Montserrat" panose="00000500000000000000" pitchFamily="50" charset="0"/>
              </a:rPr>
              <a:t>To classify the compliance of a partial audit the calculated compliance (e.g. E</a:t>
            </a:r>
            <a:r>
              <a:rPr lang="en-IN" sz="1800" b="1" baseline="-25000" dirty="0">
                <a:solidFill>
                  <a:schemeClr val="tx1">
                    <a:lumMod val="65000"/>
                    <a:lumOff val="35000"/>
                  </a:schemeClr>
                </a:solidFill>
                <a:latin typeface="Montserrat" panose="00000500000000000000" pitchFamily="50" charset="0"/>
              </a:rPr>
              <a:t>GP(P5P6P7)</a:t>
            </a:r>
            <a:r>
              <a:rPr lang="en-IN" sz="1800" b="1" dirty="0">
                <a:solidFill>
                  <a:schemeClr val="tx1">
                    <a:lumMod val="65000"/>
                    <a:lumOff val="35000"/>
                  </a:schemeClr>
                </a:solidFill>
                <a:latin typeface="Montserrat" panose="00000500000000000000" pitchFamily="50" charset="0"/>
              </a:rPr>
              <a:t> and E</a:t>
            </a:r>
            <a:r>
              <a:rPr lang="en-IN" sz="1800" b="1" baseline="-25000" dirty="0">
                <a:solidFill>
                  <a:schemeClr val="tx1">
                    <a:lumMod val="65000"/>
                    <a:lumOff val="35000"/>
                  </a:schemeClr>
                </a:solidFill>
                <a:latin typeface="Montserrat" panose="00000500000000000000" pitchFamily="50" charset="0"/>
              </a:rPr>
              <a:t>GP(P4)</a:t>
            </a:r>
            <a:r>
              <a:rPr lang="en-IN" sz="1800" b="1" dirty="0">
                <a:solidFill>
                  <a:schemeClr val="tx1">
                    <a:lumMod val="65000"/>
                    <a:lumOff val="35000"/>
                  </a:schemeClr>
                </a:solidFill>
                <a:latin typeface="Montserrat" panose="00000500000000000000" pitchFamily="50" charset="0"/>
              </a:rPr>
              <a:t> is compared to the benchmarks as given above (at least 80% for a “B” classification of conditionally quality capable or at least 90% for quality capable).</a:t>
            </a:r>
            <a:endParaRPr lang="en-US" sz="1800" b="1" dirty="0">
              <a:solidFill>
                <a:schemeClr val="tx1">
                  <a:lumMod val="65000"/>
                  <a:lumOff val="35000"/>
                </a:schemeClr>
              </a:solidFill>
              <a:latin typeface="Montserrat" panose="00000500000000000000" pitchFamily="50" charset="0"/>
            </a:endParaRPr>
          </a:p>
        </p:txBody>
      </p:sp>
      <mc:AlternateContent xmlns:mc="http://schemas.openxmlformats.org/markup-compatibility/2006">
        <mc:Choice xmlns:a14="http://schemas.microsoft.com/office/drawing/2010/main" Requires="a14">
          <p:sp>
            <p:nvSpPr>
              <p:cNvPr id="16" name="TextBox 15"/>
              <p:cNvSpPr txBox="1"/>
              <p:nvPr/>
            </p:nvSpPr>
            <p:spPr>
              <a:xfrm>
                <a:off x="0" y="2514600"/>
                <a:ext cx="7677150" cy="620643"/>
              </a:xfrm>
              <a:prstGeom prst="rect">
                <a:avLst/>
              </a:prstGeom>
              <a:noFill/>
            </p:spPr>
            <p:txBody>
              <a:bodyPr wrap="square" lIns="95782" tIns="47891" rIns="95782" bIns="47891" rtlCol="0">
                <a:spAutoFit/>
              </a:bodyPr>
              <a:lstStyle/>
              <a:p>
                <a:pPr/>
                <a14:m>
                  <m:oMathPara xmlns:m="http://schemas.openxmlformats.org/officeDocument/2006/math">
                    <m:oMathParaPr>
                      <m:jc m:val="left"/>
                    </m:oMathParaPr>
                    <m:oMath xmlns:m="http://schemas.openxmlformats.org/officeDocument/2006/math">
                      <m:r>
                        <m:rPr>
                          <m:nor/>
                        </m:rPr>
                        <a:rPr lang="en-US" sz="1600" b="1" i="0" smtClean="0">
                          <a:latin typeface="Montserrat" panose="00000500000000000000" pitchFamily="50" charset="0"/>
                        </a:rPr>
                        <m:t>E</m:t>
                      </m:r>
                      <m:r>
                        <m:rPr>
                          <m:nor/>
                        </m:rPr>
                        <a:rPr lang="en-US" sz="1600" b="1" i="0" baseline="-25000" smtClean="0">
                          <a:latin typeface="Montserrat" panose="00000500000000000000" pitchFamily="50" charset="0"/>
                        </a:rPr>
                        <m:t>GP</m:t>
                      </m:r>
                      <m:r>
                        <m:rPr>
                          <m:nor/>
                        </m:rPr>
                        <a:rPr lang="en-US" sz="1600" b="1" i="0" baseline="-25000" smtClean="0">
                          <a:latin typeface="Montserrat" panose="00000500000000000000" pitchFamily="50" charset="0"/>
                        </a:rPr>
                        <m:t>(</m:t>
                      </m:r>
                      <m:r>
                        <m:rPr>
                          <m:nor/>
                        </m:rPr>
                        <a:rPr lang="en-US" sz="1600" b="1" i="0" baseline="-25000" smtClean="0">
                          <a:latin typeface="Montserrat" panose="00000500000000000000" pitchFamily="50" charset="0"/>
                        </a:rPr>
                        <m:t>P</m:t>
                      </m:r>
                      <m:r>
                        <m:rPr>
                          <m:nor/>
                        </m:rPr>
                        <a:rPr lang="en-US" sz="1600" b="1" i="0" baseline="-25000" smtClean="0">
                          <a:latin typeface="Montserrat" panose="00000500000000000000" pitchFamily="50" charset="0"/>
                        </a:rPr>
                        <m:t>4) (%) = </m:t>
                      </m:r>
                      <m:f>
                        <m:fPr>
                          <m:ctrlPr>
                            <a:rPr lang="en-IN" sz="1600" i="1" smtClean="0">
                              <a:latin typeface="Cambria Math" panose="02040503050406030204" pitchFamily="18" charset="0"/>
                            </a:rPr>
                          </m:ctrlPr>
                        </m:fPr>
                        <m:num>
                          <m:r>
                            <m:rPr>
                              <m:nor/>
                            </m:rPr>
                            <a:rPr lang="en-IN" sz="1600" b="1" dirty="0">
                              <a:solidFill>
                                <a:schemeClr val="tx1">
                                  <a:lumMod val="65000"/>
                                  <a:lumOff val="35000"/>
                                </a:schemeClr>
                              </a:solidFill>
                              <a:latin typeface="Montserrat" panose="00000500000000000000" pitchFamily="50" charset="0"/>
                            </a:rPr>
                            <m:t>Total</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awarded</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for</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all</m:t>
                          </m:r>
                          <m:r>
                            <m:rPr>
                              <m:nor/>
                            </m:rPr>
                            <a:rPr lang="en-US" sz="1600" b="1" i="0" dirty="0" smtClean="0">
                              <a:solidFill>
                                <a:schemeClr val="tx1">
                                  <a:lumMod val="65000"/>
                                  <a:lumOff val="35000"/>
                                </a:schemeClr>
                              </a:solidFill>
                              <a:latin typeface="Montserrat" panose="00000500000000000000" pitchFamily="50" charset="0"/>
                            </a:rPr>
                            <m:t> </m:t>
                          </m:r>
                          <m:r>
                            <m:rPr>
                              <m:nor/>
                            </m:rPr>
                            <a:rPr lang="en-US" sz="1600" b="1" i="0" dirty="0" smtClean="0">
                              <a:solidFill>
                                <a:schemeClr val="tx1">
                                  <a:lumMod val="65000"/>
                                  <a:lumOff val="35000"/>
                                </a:schemeClr>
                              </a:solidFill>
                              <a:latin typeface="Montserrat" panose="00000500000000000000" pitchFamily="50" charset="0"/>
                            </a:rPr>
                            <m:t>evaluated</m:t>
                          </m:r>
                          <m:r>
                            <m:rPr>
                              <m:nor/>
                            </m:rPr>
                            <a:rPr lang="en-US" sz="1600" b="1" i="0" dirty="0" smtClean="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question</m:t>
                          </m:r>
                          <m:r>
                            <m:rPr>
                              <m:nor/>
                            </m:rPr>
                            <a:rPr lang="en-US" sz="1600" b="1" dirty="0">
                              <a:solidFill>
                                <a:schemeClr val="tx1">
                                  <a:lumMod val="65000"/>
                                  <a:lumOff val="35000"/>
                                </a:schemeClr>
                              </a:solidFill>
                              <a:latin typeface="Montserrat" panose="00000500000000000000" pitchFamily="50" charset="0"/>
                            </a:rPr>
                            <m:t>s</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Ep</m:t>
                          </m:r>
                          <m:r>
                            <m:rPr>
                              <m:nor/>
                            </m:rPr>
                            <a:rPr lang="en-US" sz="1600" b="1" i="0" baseline="-25000" dirty="0" smtClean="0">
                              <a:solidFill>
                                <a:schemeClr val="tx1">
                                  <a:lumMod val="65000"/>
                                  <a:lumOff val="35000"/>
                                </a:schemeClr>
                              </a:solidFill>
                              <a:latin typeface="Montserrat" panose="00000500000000000000" pitchFamily="50" charset="0"/>
                            </a:rPr>
                            <m:t>4</m:t>
                          </m:r>
                        </m:num>
                        <m:den>
                          <m:r>
                            <m:rPr>
                              <m:nor/>
                            </m:rPr>
                            <a:rPr lang="en-US" sz="1600" b="1" i="0" dirty="0" smtClean="0">
                              <a:solidFill>
                                <a:schemeClr val="tx1">
                                  <a:lumMod val="65000"/>
                                  <a:lumOff val="35000"/>
                                </a:schemeClr>
                              </a:solidFill>
                              <a:latin typeface="Montserrat" panose="00000500000000000000" pitchFamily="50" charset="0"/>
                            </a:rPr>
                            <m:t>Sum</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of</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all</m:t>
                          </m:r>
                          <m:r>
                            <m:rPr>
                              <m:nor/>
                            </m:rPr>
                            <a:rPr lang="en-US"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Possible</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Points</m:t>
                          </m:r>
                          <m:r>
                            <m:rPr>
                              <m:nor/>
                            </m:rPr>
                            <a:rPr lang="en-IN" sz="1600" b="1" dirty="0">
                              <a:solidFill>
                                <a:schemeClr val="tx1">
                                  <a:lumMod val="65000"/>
                                  <a:lumOff val="35000"/>
                                </a:schemeClr>
                              </a:solidFill>
                              <a:latin typeface="Montserrat" panose="00000500000000000000" pitchFamily="50" charset="0"/>
                            </a:rPr>
                            <m:t> </m:t>
                          </m:r>
                          <m:r>
                            <m:rPr>
                              <m:nor/>
                            </m:rPr>
                            <a:rPr lang="en-IN" sz="1600" b="1" dirty="0">
                              <a:solidFill>
                                <a:schemeClr val="tx1">
                                  <a:lumMod val="65000"/>
                                  <a:lumOff val="35000"/>
                                </a:schemeClr>
                              </a:solidFill>
                              <a:latin typeface="Montserrat" panose="00000500000000000000" pitchFamily="50" charset="0"/>
                            </a:rPr>
                            <m:t>for</m:t>
                          </m:r>
                          <m:r>
                            <m:rPr>
                              <m:nor/>
                            </m:rPr>
                            <a:rPr lang="en-IN"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from</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these</m:t>
                          </m:r>
                          <m:r>
                            <m:rPr>
                              <m:nor/>
                            </m:rPr>
                            <a:rPr lang="en-US" sz="1600" b="1" dirty="0">
                              <a:solidFill>
                                <a:schemeClr val="tx1">
                                  <a:lumMod val="65000"/>
                                  <a:lumOff val="35000"/>
                                </a:schemeClr>
                              </a:solidFill>
                              <a:latin typeface="Montserrat" panose="00000500000000000000" pitchFamily="50" charset="0"/>
                            </a:rPr>
                            <m:t> </m:t>
                          </m:r>
                          <m:r>
                            <m:rPr>
                              <m:nor/>
                            </m:rPr>
                            <a:rPr lang="en-US" sz="1600" b="1" dirty="0">
                              <a:solidFill>
                                <a:schemeClr val="tx1">
                                  <a:lumMod val="65000"/>
                                  <a:lumOff val="35000"/>
                                </a:schemeClr>
                              </a:solidFill>
                              <a:latin typeface="Montserrat" panose="00000500000000000000" pitchFamily="50" charset="0"/>
                            </a:rPr>
                            <m:t>q</m:t>
                          </m:r>
                          <m:r>
                            <m:rPr>
                              <m:nor/>
                            </m:rPr>
                            <a:rPr lang="en-IN" sz="1600" b="1" dirty="0">
                              <a:solidFill>
                                <a:schemeClr val="tx1">
                                  <a:lumMod val="65000"/>
                                  <a:lumOff val="35000"/>
                                </a:schemeClr>
                              </a:solidFill>
                              <a:latin typeface="Montserrat" panose="00000500000000000000" pitchFamily="50" charset="0"/>
                            </a:rPr>
                            <m:t>estions</m:t>
                          </m:r>
                        </m:den>
                      </m:f>
                    </m:oMath>
                  </m:oMathPara>
                </a14:m>
                <a:endParaRPr lang="en-IN" sz="1600" dirty="0">
                  <a:latin typeface="Montserrat" panose="00000500000000000000" pitchFamily="50" charset="0"/>
                </a:endParaRPr>
              </a:p>
            </p:txBody>
          </p:sp>
        </mc:Choice>
        <mc:Fallback>
          <p:sp>
            <p:nvSpPr>
              <p:cNvPr id="16" name="TextBox 15"/>
              <p:cNvSpPr txBox="1">
                <a:spLocks noRot="1" noChangeAspect="1" noMove="1" noResize="1" noEditPoints="1" noAdjustHandles="1" noChangeArrowheads="1" noChangeShapeType="1" noTextEdit="1"/>
              </p:cNvSpPr>
              <p:nvPr/>
            </p:nvSpPr>
            <p:spPr>
              <a:xfrm>
                <a:off x="0" y="2514600"/>
                <a:ext cx="7677150" cy="620643"/>
              </a:xfrm>
              <a:prstGeom prst="rect">
                <a:avLst/>
              </a:prstGeom>
              <a:blipFill>
                <a:blip r:embed="rId3"/>
                <a:stretch>
                  <a:fillRect/>
                </a:stretch>
              </a:blipFill>
            </p:spPr>
            <p:txBody>
              <a:bodyPr/>
              <a:lstStyle/>
              <a:p>
                <a:r>
                  <a:rPr lang="en-US">
                    <a:noFill/>
                  </a:rPr>
                  <a:t> </a:t>
                </a:r>
              </a:p>
            </p:txBody>
          </p:sp>
        </mc:Fallback>
      </mc:AlternateContent>
      <p:sp>
        <p:nvSpPr>
          <p:cNvPr id="8" name="Slide Number Placeholder 9">
            <a:extLst>
              <a:ext uri="{FF2B5EF4-FFF2-40B4-BE49-F238E27FC236}">
                <a16:creationId xmlns:a16="http://schemas.microsoft.com/office/drawing/2014/main" id="{7DAB8093-18BD-4FA8-983B-E1CE8BF7513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15</a:t>
            </a:r>
          </a:p>
        </p:txBody>
      </p:sp>
    </p:spTree>
    <p:extLst>
      <p:ext uri="{BB962C8B-B14F-4D97-AF65-F5344CB8AC3E}">
        <p14:creationId xmlns:p14="http://schemas.microsoft.com/office/powerpoint/2010/main" val="135123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Rules for Downgrading</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sp>
        <p:nvSpPr>
          <p:cNvPr id="14" name="Title 1"/>
          <p:cNvSpPr txBox="1">
            <a:spLocks/>
          </p:cNvSpPr>
          <p:nvPr/>
        </p:nvSpPr>
        <p:spPr>
          <a:xfrm>
            <a:off x="0" y="609600"/>
            <a:ext cx="9906000" cy="6235589"/>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The following rules for downgrading are to be used and </a:t>
            </a:r>
          </a:p>
          <a:p>
            <a:pPr algn="l"/>
            <a:r>
              <a:rPr lang="en-IN" sz="1800" b="1" dirty="0">
                <a:solidFill>
                  <a:schemeClr val="tx1">
                    <a:lumMod val="65000"/>
                    <a:lumOff val="35000"/>
                  </a:schemeClr>
                </a:solidFill>
                <a:latin typeface="Montserrat" panose="00000500000000000000" pitchFamily="50" charset="0"/>
              </a:rPr>
              <a:t>documented in the audit report:</a:t>
            </a:r>
          </a:p>
          <a:p>
            <a:pPr algn="l"/>
            <a:endParaRPr lang="en-IN" sz="1800" b="1" dirty="0">
              <a:solidFill>
                <a:schemeClr val="tx1">
                  <a:lumMod val="65000"/>
                  <a:lumOff val="35000"/>
                </a:schemeClr>
              </a:solidFill>
              <a:latin typeface="Montserrat" panose="00000500000000000000" pitchFamily="50" charset="0"/>
            </a:endParaRPr>
          </a:p>
          <a:p>
            <a:pPr algn="l"/>
            <a:r>
              <a:rPr lang="en-IN" sz="1800" b="1" u="sng" dirty="0">
                <a:solidFill>
                  <a:schemeClr val="tx1">
                    <a:lumMod val="65000"/>
                    <a:lumOff val="35000"/>
                  </a:schemeClr>
                </a:solidFill>
                <a:latin typeface="Montserrat" panose="00000500000000000000" pitchFamily="50" charset="0"/>
              </a:rPr>
              <a:t>Reasons for downgrading from A to B even though the level of achievement is E</a:t>
            </a:r>
            <a:r>
              <a:rPr lang="en-IN" sz="1800" b="1" u="sng" baseline="-25000" dirty="0">
                <a:solidFill>
                  <a:schemeClr val="tx1">
                    <a:lumMod val="65000"/>
                    <a:lumOff val="35000"/>
                  </a:schemeClr>
                </a:solidFill>
                <a:latin typeface="Montserrat" panose="00000500000000000000" pitchFamily="50" charset="0"/>
              </a:rPr>
              <a:t>G</a:t>
            </a:r>
            <a:r>
              <a:rPr lang="en-IN" sz="1800" b="1" u="sng" dirty="0">
                <a:solidFill>
                  <a:schemeClr val="tx1">
                    <a:lumMod val="65000"/>
                    <a:lumOff val="35000"/>
                  </a:schemeClr>
                </a:solidFill>
                <a:latin typeface="Montserrat" panose="00000500000000000000" pitchFamily="50" charset="0"/>
              </a:rPr>
              <a:t> or E</a:t>
            </a:r>
            <a:r>
              <a:rPr lang="en-IN" sz="1800" b="1" u="sng" baseline="-25000" dirty="0">
                <a:solidFill>
                  <a:schemeClr val="tx1">
                    <a:lumMod val="65000"/>
                    <a:lumOff val="35000"/>
                  </a:schemeClr>
                </a:solidFill>
                <a:latin typeface="Montserrat" panose="00000500000000000000" pitchFamily="50" charset="0"/>
              </a:rPr>
              <a:t>G(</a:t>
            </a:r>
            <a:r>
              <a:rPr lang="en-IN" sz="1800" b="1" u="sng" baseline="-25000" dirty="0" err="1">
                <a:solidFill>
                  <a:schemeClr val="tx1">
                    <a:lumMod val="65000"/>
                    <a:lumOff val="35000"/>
                  </a:schemeClr>
                </a:solidFill>
                <a:latin typeface="Montserrat" panose="00000500000000000000" pitchFamily="50" charset="0"/>
              </a:rPr>
              <a:t>Pn</a:t>
            </a:r>
            <a:r>
              <a:rPr lang="en-IN" sz="1800" b="1" u="sng" baseline="-25000" dirty="0">
                <a:solidFill>
                  <a:schemeClr val="tx1">
                    <a:lumMod val="65000"/>
                    <a:lumOff val="35000"/>
                  </a:schemeClr>
                </a:solidFill>
                <a:latin typeface="Montserrat" panose="00000500000000000000" pitchFamily="50" charset="0"/>
              </a:rPr>
              <a:t>) </a:t>
            </a:r>
            <a:r>
              <a:rPr lang="en-IN" sz="1800" b="1" u="sng" dirty="0">
                <a:solidFill>
                  <a:schemeClr val="tx1">
                    <a:lumMod val="65000"/>
                    <a:lumOff val="35000"/>
                  </a:schemeClr>
                </a:solidFill>
                <a:latin typeface="Montserrat" panose="00000500000000000000" pitchFamily="50" charset="0"/>
              </a:rPr>
              <a:t>≥ 90%:</a:t>
            </a:r>
          </a:p>
          <a:p>
            <a:pPr algn="l"/>
            <a:endParaRPr lang="en-IN" sz="1800" b="1" u="sng" dirty="0">
              <a:solidFill>
                <a:schemeClr val="tx1">
                  <a:lumMod val="65000"/>
                  <a:lumOff val="35000"/>
                </a:schemeClr>
              </a:solidFill>
              <a:latin typeface="Montserrat" panose="00000500000000000000" pitchFamily="50" charset="0"/>
            </a:endParaRP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At least one process element (P2 to P7) or process step (E</a:t>
            </a:r>
            <a:r>
              <a:rPr lang="en-IN" sz="1800" b="1" baseline="-25000" dirty="0">
                <a:solidFill>
                  <a:schemeClr val="tx1">
                    <a:lumMod val="65000"/>
                    <a:lumOff val="35000"/>
                  </a:schemeClr>
                </a:solidFill>
                <a:latin typeface="Montserrat" panose="00000500000000000000" pitchFamily="50" charset="0"/>
              </a:rPr>
              <a:t>1</a:t>
            </a:r>
            <a:r>
              <a:rPr lang="en-IN" sz="1800" b="1" dirty="0">
                <a:solidFill>
                  <a:schemeClr val="tx1">
                    <a:lumMod val="65000"/>
                    <a:lumOff val="35000"/>
                  </a:schemeClr>
                </a:solidFill>
                <a:latin typeface="Montserrat" panose="00000500000000000000" pitchFamily="50" charset="0"/>
              </a:rPr>
              <a:t> to En) is evaluated with a level of achievement E</a:t>
            </a:r>
            <a:r>
              <a:rPr lang="en-IN" sz="1800" b="1" baseline="-25000" dirty="0">
                <a:solidFill>
                  <a:schemeClr val="tx1">
                    <a:lumMod val="65000"/>
                    <a:lumOff val="35000"/>
                  </a:schemeClr>
                </a:solidFill>
                <a:latin typeface="Montserrat" panose="00000500000000000000" pitchFamily="50" charset="0"/>
              </a:rPr>
              <a:t>G</a:t>
            </a:r>
            <a:r>
              <a:rPr lang="en-IN" sz="1800" b="1" dirty="0">
                <a:solidFill>
                  <a:schemeClr val="tx1">
                    <a:lumMod val="65000"/>
                    <a:lumOff val="35000"/>
                  </a:schemeClr>
                </a:solidFill>
                <a:latin typeface="Montserrat" panose="00000500000000000000" pitchFamily="50" charset="0"/>
              </a:rPr>
              <a:t> or E</a:t>
            </a:r>
            <a:r>
              <a:rPr lang="en-IN" sz="1800" b="1" baseline="-25000" dirty="0">
                <a:solidFill>
                  <a:schemeClr val="tx1">
                    <a:lumMod val="65000"/>
                    <a:lumOff val="35000"/>
                  </a:schemeClr>
                </a:solidFill>
                <a:latin typeface="Montserrat" panose="00000500000000000000" pitchFamily="50" charset="0"/>
              </a:rPr>
              <a:t>G(</a:t>
            </a:r>
            <a:r>
              <a:rPr lang="en-IN" sz="1800" b="1" baseline="-25000" dirty="0" err="1">
                <a:solidFill>
                  <a:schemeClr val="tx1">
                    <a:lumMod val="65000"/>
                    <a:lumOff val="35000"/>
                  </a:schemeClr>
                </a:solidFill>
                <a:latin typeface="Montserrat" panose="00000500000000000000" pitchFamily="50" charset="0"/>
              </a:rPr>
              <a:t>Pn</a:t>
            </a:r>
            <a:r>
              <a:rPr lang="en-IN" sz="1800" b="1" baseline="-25000" dirty="0">
                <a:solidFill>
                  <a:schemeClr val="tx1">
                    <a:lumMod val="65000"/>
                    <a:lumOff val="35000"/>
                  </a:schemeClr>
                </a:solidFill>
                <a:latin typeface="Montserrat" panose="00000500000000000000" pitchFamily="50" charset="0"/>
              </a:rPr>
              <a:t>)</a:t>
            </a:r>
            <a:r>
              <a:rPr lang="en-IN" sz="1800" b="1" dirty="0">
                <a:solidFill>
                  <a:schemeClr val="tx1">
                    <a:lumMod val="65000"/>
                    <a:lumOff val="35000"/>
                  </a:schemeClr>
                </a:solidFill>
                <a:latin typeface="Montserrat" panose="00000500000000000000" pitchFamily="50" charset="0"/>
              </a:rPr>
              <a:t> or En from &lt; 80%.</a:t>
            </a: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 level of achievement in one of the sub-elements of P6 is &lt; 80%.</a:t>
            </a: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At least one *-question is rated with 4 points.</a:t>
            </a: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At least one question from the Process audit is rated with 0 points.</a:t>
            </a:r>
          </a:p>
          <a:p>
            <a:pPr marL="359181" indent="-359181" algn="l">
              <a:buFont typeface="Arial" pitchFamily="34" charset="0"/>
              <a:buChar char="•"/>
            </a:pPr>
            <a:endParaRPr lang="en-US" sz="1800" b="1" dirty="0">
              <a:solidFill>
                <a:schemeClr val="tx1">
                  <a:lumMod val="65000"/>
                  <a:lumOff val="35000"/>
                </a:schemeClr>
              </a:solidFill>
              <a:latin typeface="Montserrat" panose="00000500000000000000" pitchFamily="50" charset="0"/>
            </a:endParaRPr>
          </a:p>
          <a:p>
            <a:pPr algn="l"/>
            <a:r>
              <a:rPr lang="en-IN" sz="1800" b="1" u="sng" dirty="0">
                <a:solidFill>
                  <a:schemeClr val="tx1">
                    <a:lumMod val="65000"/>
                    <a:lumOff val="35000"/>
                  </a:schemeClr>
                </a:solidFill>
                <a:latin typeface="Montserrat" panose="00000500000000000000" pitchFamily="50" charset="0"/>
              </a:rPr>
              <a:t>Reasons for the downgrading to C even though the level of achievement is E</a:t>
            </a:r>
            <a:r>
              <a:rPr lang="en-IN" sz="1800" b="1" u="sng" baseline="-25000" dirty="0">
                <a:solidFill>
                  <a:schemeClr val="tx1">
                    <a:lumMod val="65000"/>
                    <a:lumOff val="35000"/>
                  </a:schemeClr>
                </a:solidFill>
                <a:latin typeface="Montserrat" panose="00000500000000000000" pitchFamily="50" charset="0"/>
              </a:rPr>
              <a:t>G</a:t>
            </a:r>
            <a:r>
              <a:rPr lang="en-IN" sz="1800" b="1" u="sng" dirty="0">
                <a:solidFill>
                  <a:schemeClr val="tx1">
                    <a:lumMod val="65000"/>
                    <a:lumOff val="35000"/>
                  </a:schemeClr>
                </a:solidFill>
                <a:latin typeface="Montserrat" panose="00000500000000000000" pitchFamily="50" charset="0"/>
              </a:rPr>
              <a:t> or E</a:t>
            </a:r>
            <a:r>
              <a:rPr lang="en-IN" sz="1800" b="1" u="sng" baseline="-25000" dirty="0">
                <a:solidFill>
                  <a:schemeClr val="tx1">
                    <a:lumMod val="65000"/>
                    <a:lumOff val="35000"/>
                  </a:schemeClr>
                </a:solidFill>
                <a:latin typeface="Montserrat" panose="00000500000000000000" pitchFamily="50" charset="0"/>
              </a:rPr>
              <a:t>G(</a:t>
            </a:r>
            <a:r>
              <a:rPr lang="en-IN" sz="1800" b="1" u="sng" baseline="-25000" dirty="0" err="1">
                <a:solidFill>
                  <a:schemeClr val="tx1">
                    <a:lumMod val="65000"/>
                    <a:lumOff val="35000"/>
                  </a:schemeClr>
                </a:solidFill>
                <a:latin typeface="Montserrat" panose="00000500000000000000" pitchFamily="50" charset="0"/>
              </a:rPr>
              <a:t>Pn</a:t>
            </a:r>
            <a:r>
              <a:rPr lang="en-IN" sz="1800" b="1" u="sng" baseline="-25000" dirty="0">
                <a:solidFill>
                  <a:schemeClr val="tx1">
                    <a:lumMod val="65000"/>
                    <a:lumOff val="35000"/>
                  </a:schemeClr>
                </a:solidFill>
                <a:latin typeface="Montserrat" panose="00000500000000000000" pitchFamily="50" charset="0"/>
              </a:rPr>
              <a:t>) </a:t>
            </a:r>
            <a:r>
              <a:rPr lang="en-IN" sz="1800" b="1" u="sng" dirty="0">
                <a:solidFill>
                  <a:schemeClr val="tx1">
                    <a:lumMod val="65000"/>
                    <a:lumOff val="35000"/>
                  </a:schemeClr>
                </a:solidFill>
                <a:latin typeface="Montserrat" panose="00000500000000000000" pitchFamily="50" charset="0"/>
              </a:rPr>
              <a:t>≥ 80%:</a:t>
            </a:r>
          </a:p>
          <a:p>
            <a:pPr algn="l"/>
            <a:endParaRPr lang="en-IN" sz="1800" b="1" u="sng" dirty="0">
              <a:solidFill>
                <a:schemeClr val="tx1">
                  <a:lumMod val="65000"/>
                  <a:lumOff val="35000"/>
                </a:schemeClr>
              </a:solidFill>
              <a:latin typeface="Montserrat" panose="00000500000000000000" pitchFamily="50" charset="0"/>
            </a:endParaRP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At least one process element (P2 to P7) or process step (E</a:t>
            </a:r>
            <a:r>
              <a:rPr lang="en-IN" sz="1800" b="1" baseline="-25000" dirty="0">
                <a:solidFill>
                  <a:schemeClr val="tx1">
                    <a:lumMod val="65000"/>
                    <a:lumOff val="35000"/>
                  </a:schemeClr>
                </a:solidFill>
                <a:latin typeface="Montserrat" panose="00000500000000000000" pitchFamily="50" charset="0"/>
              </a:rPr>
              <a:t>1</a:t>
            </a:r>
            <a:r>
              <a:rPr lang="en-IN" sz="1800" b="1" dirty="0">
                <a:solidFill>
                  <a:schemeClr val="tx1">
                    <a:lumMod val="65000"/>
                    <a:lumOff val="35000"/>
                  </a:schemeClr>
                </a:solidFill>
                <a:latin typeface="Montserrat" panose="00000500000000000000" pitchFamily="50" charset="0"/>
              </a:rPr>
              <a:t> to En) is evaluated with a level of achievement E</a:t>
            </a:r>
            <a:r>
              <a:rPr lang="en-IN" sz="1800" b="1" baseline="-25000" dirty="0">
                <a:solidFill>
                  <a:schemeClr val="tx1">
                    <a:lumMod val="65000"/>
                    <a:lumOff val="35000"/>
                  </a:schemeClr>
                </a:solidFill>
                <a:latin typeface="Montserrat" panose="00000500000000000000" pitchFamily="50" charset="0"/>
              </a:rPr>
              <a:t>G</a:t>
            </a:r>
            <a:r>
              <a:rPr lang="en-IN" sz="1800" b="1" dirty="0">
                <a:solidFill>
                  <a:schemeClr val="tx1">
                    <a:lumMod val="65000"/>
                    <a:lumOff val="35000"/>
                  </a:schemeClr>
                </a:solidFill>
                <a:latin typeface="Montserrat" panose="00000500000000000000" pitchFamily="50" charset="0"/>
              </a:rPr>
              <a:t> or E</a:t>
            </a:r>
            <a:r>
              <a:rPr lang="en-IN" sz="1800" b="1" baseline="-25000" dirty="0">
                <a:solidFill>
                  <a:schemeClr val="tx1">
                    <a:lumMod val="65000"/>
                    <a:lumOff val="35000"/>
                  </a:schemeClr>
                </a:solidFill>
                <a:latin typeface="Montserrat" panose="00000500000000000000" pitchFamily="50" charset="0"/>
              </a:rPr>
              <a:t>G(</a:t>
            </a:r>
            <a:r>
              <a:rPr lang="en-IN" sz="1800" b="1" baseline="-25000" dirty="0" err="1">
                <a:solidFill>
                  <a:schemeClr val="tx1">
                    <a:lumMod val="65000"/>
                    <a:lumOff val="35000"/>
                  </a:schemeClr>
                </a:solidFill>
                <a:latin typeface="Montserrat" panose="00000500000000000000" pitchFamily="50" charset="0"/>
              </a:rPr>
              <a:t>Pn</a:t>
            </a:r>
            <a:r>
              <a:rPr lang="en-IN" sz="1800" b="1" baseline="-25000" dirty="0">
                <a:solidFill>
                  <a:schemeClr val="tx1">
                    <a:lumMod val="65000"/>
                    <a:lumOff val="35000"/>
                  </a:schemeClr>
                </a:solidFill>
                <a:latin typeface="Montserrat" panose="00000500000000000000" pitchFamily="50" charset="0"/>
              </a:rPr>
              <a:t>)</a:t>
            </a:r>
            <a:r>
              <a:rPr lang="en-IN" sz="1800" b="1" dirty="0">
                <a:solidFill>
                  <a:schemeClr val="tx1">
                    <a:lumMod val="65000"/>
                    <a:lumOff val="35000"/>
                  </a:schemeClr>
                </a:solidFill>
                <a:latin typeface="Montserrat" panose="00000500000000000000" pitchFamily="50" charset="0"/>
              </a:rPr>
              <a:t> or En from &lt; 70%.</a:t>
            </a:r>
          </a:p>
        </p:txBody>
      </p:sp>
      <p:sp>
        <p:nvSpPr>
          <p:cNvPr id="7" name="Slide Number Placeholder 9">
            <a:extLst>
              <a:ext uri="{FF2B5EF4-FFF2-40B4-BE49-F238E27FC236}">
                <a16:creationId xmlns:a16="http://schemas.microsoft.com/office/drawing/2014/main" id="{212FDA76-D131-4C9C-BC3F-F3CB02FAD0E1}"/>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16</a:t>
            </a:r>
          </a:p>
        </p:txBody>
      </p:sp>
    </p:spTree>
    <p:extLst>
      <p:ext uri="{BB962C8B-B14F-4D97-AF65-F5344CB8AC3E}">
        <p14:creationId xmlns:p14="http://schemas.microsoft.com/office/powerpoint/2010/main" val="3201236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Rules for Downgrading (Continued..)</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sp>
        <p:nvSpPr>
          <p:cNvPr id="14" name="Title 1"/>
          <p:cNvSpPr txBox="1">
            <a:spLocks/>
          </p:cNvSpPr>
          <p:nvPr/>
        </p:nvSpPr>
        <p:spPr>
          <a:xfrm>
            <a:off x="0" y="1066803"/>
            <a:ext cx="9906000" cy="4952998"/>
          </a:xfrm>
          <a:prstGeom prst="rect">
            <a:avLst/>
          </a:prstGeom>
        </p:spPr>
        <p:txBody>
          <a:bodyPr vert="horz" lIns="95782" tIns="47891" rIns="95782" bIns="47891"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The following rules for downgrading are to be used and </a:t>
            </a:r>
          </a:p>
          <a:p>
            <a:pPr algn="l"/>
            <a:r>
              <a:rPr lang="en-IN" sz="1800" b="1" dirty="0">
                <a:solidFill>
                  <a:schemeClr val="tx1">
                    <a:lumMod val="65000"/>
                    <a:lumOff val="35000"/>
                  </a:schemeClr>
                </a:solidFill>
                <a:latin typeface="Montserrat" panose="00000500000000000000" pitchFamily="50" charset="0"/>
              </a:rPr>
              <a:t>documented in the audit report:</a:t>
            </a:r>
          </a:p>
          <a:p>
            <a:pPr algn="l"/>
            <a:endParaRPr lang="en-IN" sz="1800" b="1" dirty="0">
              <a:solidFill>
                <a:schemeClr val="tx1">
                  <a:lumMod val="65000"/>
                  <a:lumOff val="35000"/>
                </a:schemeClr>
              </a:solidFill>
              <a:latin typeface="Montserrat" panose="00000500000000000000" pitchFamily="50" charset="0"/>
            </a:endParaRPr>
          </a:p>
          <a:p>
            <a:pPr algn="l"/>
            <a:r>
              <a:rPr lang="en-IN" sz="1800" b="1" u="sng" dirty="0">
                <a:solidFill>
                  <a:schemeClr val="tx1">
                    <a:lumMod val="65000"/>
                    <a:lumOff val="35000"/>
                  </a:schemeClr>
                </a:solidFill>
                <a:latin typeface="Montserrat" panose="00000500000000000000" pitchFamily="50" charset="0"/>
              </a:rPr>
              <a:t>Reasons for the downgrading to C even though the level of achievement is E</a:t>
            </a:r>
            <a:r>
              <a:rPr lang="en-IN" sz="1800" b="1" u="sng" baseline="-25000" dirty="0">
                <a:solidFill>
                  <a:schemeClr val="tx1">
                    <a:lumMod val="65000"/>
                    <a:lumOff val="35000"/>
                  </a:schemeClr>
                </a:solidFill>
                <a:latin typeface="Montserrat" panose="00000500000000000000" pitchFamily="50" charset="0"/>
              </a:rPr>
              <a:t>G</a:t>
            </a:r>
            <a:r>
              <a:rPr lang="en-IN" sz="1800" b="1" u="sng" dirty="0">
                <a:solidFill>
                  <a:schemeClr val="tx1">
                    <a:lumMod val="65000"/>
                    <a:lumOff val="35000"/>
                  </a:schemeClr>
                </a:solidFill>
                <a:latin typeface="Montserrat" panose="00000500000000000000" pitchFamily="50" charset="0"/>
              </a:rPr>
              <a:t> or E</a:t>
            </a:r>
            <a:r>
              <a:rPr lang="en-IN" sz="1800" b="1" u="sng" baseline="-25000" dirty="0">
                <a:solidFill>
                  <a:schemeClr val="tx1">
                    <a:lumMod val="65000"/>
                    <a:lumOff val="35000"/>
                  </a:schemeClr>
                </a:solidFill>
                <a:latin typeface="Montserrat" panose="00000500000000000000" pitchFamily="50" charset="0"/>
              </a:rPr>
              <a:t>G(</a:t>
            </a:r>
            <a:r>
              <a:rPr lang="en-IN" sz="1800" b="1" u="sng" baseline="-25000" dirty="0" err="1">
                <a:solidFill>
                  <a:schemeClr val="tx1">
                    <a:lumMod val="65000"/>
                    <a:lumOff val="35000"/>
                  </a:schemeClr>
                </a:solidFill>
                <a:latin typeface="Montserrat" panose="00000500000000000000" pitchFamily="50" charset="0"/>
              </a:rPr>
              <a:t>Pn</a:t>
            </a:r>
            <a:r>
              <a:rPr lang="en-IN" sz="1800" b="1" u="sng" baseline="-25000" dirty="0">
                <a:solidFill>
                  <a:schemeClr val="tx1">
                    <a:lumMod val="65000"/>
                    <a:lumOff val="35000"/>
                  </a:schemeClr>
                </a:solidFill>
                <a:latin typeface="Montserrat" panose="00000500000000000000" pitchFamily="50" charset="0"/>
              </a:rPr>
              <a:t>) </a:t>
            </a:r>
            <a:r>
              <a:rPr lang="en-IN" sz="1800" b="1" u="sng" dirty="0">
                <a:solidFill>
                  <a:schemeClr val="tx1">
                    <a:lumMod val="65000"/>
                    <a:lumOff val="35000"/>
                  </a:schemeClr>
                </a:solidFill>
                <a:latin typeface="Montserrat" panose="00000500000000000000" pitchFamily="50" charset="0"/>
              </a:rPr>
              <a:t>≥ 80%:</a:t>
            </a:r>
          </a:p>
          <a:p>
            <a:pPr algn="l"/>
            <a:endParaRPr lang="en-IN" sz="1800" b="1" u="sng" dirty="0">
              <a:solidFill>
                <a:schemeClr val="tx1">
                  <a:lumMod val="65000"/>
                  <a:lumOff val="35000"/>
                </a:schemeClr>
              </a:solidFill>
              <a:latin typeface="Montserrat" panose="00000500000000000000" pitchFamily="50" charset="0"/>
            </a:endParaRP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 level of achievement E</a:t>
            </a:r>
            <a:r>
              <a:rPr lang="en-IN" sz="1800" b="1" baseline="-25000" dirty="0">
                <a:solidFill>
                  <a:schemeClr val="tx1">
                    <a:lumMod val="65000"/>
                    <a:lumOff val="35000"/>
                  </a:schemeClr>
                </a:solidFill>
                <a:latin typeface="Montserrat" panose="00000500000000000000" pitchFamily="50" charset="0"/>
              </a:rPr>
              <a:t>U1</a:t>
            </a:r>
            <a:r>
              <a:rPr lang="en-IN" sz="1800" b="1" dirty="0">
                <a:solidFill>
                  <a:schemeClr val="tx1">
                    <a:lumMod val="65000"/>
                    <a:lumOff val="35000"/>
                  </a:schemeClr>
                </a:solidFill>
                <a:latin typeface="Montserrat" panose="00000500000000000000" pitchFamily="50" charset="0"/>
              </a:rPr>
              <a:t> to E</a:t>
            </a:r>
            <a:r>
              <a:rPr lang="en-IN" sz="1800" b="1" baseline="-25000" dirty="0">
                <a:solidFill>
                  <a:schemeClr val="tx1">
                    <a:lumMod val="65000"/>
                    <a:lumOff val="35000"/>
                  </a:schemeClr>
                </a:solidFill>
                <a:latin typeface="Montserrat" panose="00000500000000000000" pitchFamily="50" charset="0"/>
              </a:rPr>
              <a:t>U7</a:t>
            </a:r>
            <a:r>
              <a:rPr lang="en-IN" sz="1800" b="1" dirty="0">
                <a:solidFill>
                  <a:schemeClr val="tx1">
                    <a:lumMod val="65000"/>
                    <a:lumOff val="35000"/>
                  </a:schemeClr>
                </a:solidFill>
                <a:latin typeface="Montserrat" panose="00000500000000000000" pitchFamily="50" charset="0"/>
              </a:rPr>
              <a:t> in one of the sub-elements of P6 is </a:t>
            </a:r>
          </a:p>
          <a:p>
            <a:pPr algn="l"/>
            <a:r>
              <a:rPr lang="en-IN" sz="1800" b="1" dirty="0">
                <a:solidFill>
                  <a:schemeClr val="tx1">
                    <a:lumMod val="65000"/>
                    <a:lumOff val="35000"/>
                  </a:schemeClr>
                </a:solidFill>
                <a:latin typeface="Montserrat" panose="00000500000000000000" pitchFamily="50" charset="0"/>
              </a:rPr>
              <a:t>     &lt; 70%.</a:t>
            </a:r>
          </a:p>
          <a:p>
            <a:pPr marL="359181" indent="-359181" algn="l">
              <a:buFont typeface="Arial" pitchFamily="34" charset="0"/>
              <a:buChar char="•"/>
            </a:pPr>
            <a:r>
              <a:rPr lang="en-IN" sz="1800" b="1" dirty="0">
                <a:solidFill>
                  <a:schemeClr val="tx1">
                    <a:lumMod val="65000"/>
                    <a:lumOff val="35000"/>
                  </a:schemeClr>
                </a:solidFill>
                <a:latin typeface="Montserrat" panose="00000500000000000000" pitchFamily="50" charset="0"/>
              </a:rPr>
              <a:t>At least one *- question is rated with 0 points.</a:t>
            </a:r>
          </a:p>
          <a:p>
            <a:pPr algn="l"/>
            <a:endParaRPr lang="en-US" sz="1800" b="1" dirty="0">
              <a:solidFill>
                <a:schemeClr val="tx1">
                  <a:lumMod val="65000"/>
                  <a:lumOff val="35000"/>
                </a:schemeClr>
              </a:solidFill>
              <a:latin typeface="Montserrat" panose="00000500000000000000" pitchFamily="50" charset="0"/>
            </a:endParaRPr>
          </a:p>
          <a:p>
            <a:pPr algn="l"/>
            <a:r>
              <a:rPr lang="en-IN" sz="1800" b="1" dirty="0">
                <a:solidFill>
                  <a:schemeClr val="tx1">
                    <a:lumMod val="65000"/>
                    <a:lumOff val="35000"/>
                  </a:schemeClr>
                </a:solidFill>
                <a:latin typeface="Montserrat" panose="00000500000000000000" pitchFamily="50" charset="0"/>
              </a:rPr>
              <a:t>The overall result is rounded to the nearest percentage point. Similarly, when applying the downgrading rules (Process Element, Sub-Element or Process Step), the individually calculated results </a:t>
            </a:r>
            <a:r>
              <a:rPr lang="en-IN" sz="1800" b="1" dirty="0" err="1">
                <a:solidFill>
                  <a:schemeClr val="tx1">
                    <a:lumMod val="65000"/>
                    <a:lumOff val="35000"/>
                  </a:schemeClr>
                </a:solidFill>
                <a:latin typeface="Montserrat" panose="00000500000000000000" pitchFamily="50" charset="0"/>
              </a:rPr>
              <a:t>E</a:t>
            </a:r>
            <a:r>
              <a:rPr lang="en-IN" sz="1800" b="1" baseline="-25000" dirty="0" err="1">
                <a:solidFill>
                  <a:schemeClr val="tx1">
                    <a:lumMod val="65000"/>
                    <a:lumOff val="35000"/>
                  </a:schemeClr>
                </a:solidFill>
                <a:latin typeface="Montserrat" panose="00000500000000000000" pitchFamily="50" charset="0"/>
              </a:rPr>
              <a:t>Pn</a:t>
            </a:r>
            <a:r>
              <a:rPr lang="en-IN" sz="1800" b="1" dirty="0">
                <a:solidFill>
                  <a:schemeClr val="tx1">
                    <a:lumMod val="65000"/>
                    <a:lumOff val="35000"/>
                  </a:schemeClr>
                </a:solidFill>
                <a:latin typeface="Montserrat" panose="00000500000000000000" pitchFamily="50" charset="0"/>
              </a:rPr>
              <a:t>, </a:t>
            </a:r>
            <a:r>
              <a:rPr lang="en-IN" sz="1800" b="1" dirty="0" err="1">
                <a:solidFill>
                  <a:schemeClr val="tx1">
                    <a:lumMod val="65000"/>
                    <a:lumOff val="35000"/>
                  </a:schemeClr>
                </a:solidFill>
                <a:latin typeface="Montserrat" panose="00000500000000000000" pitchFamily="50" charset="0"/>
              </a:rPr>
              <a:t>E</a:t>
            </a:r>
            <a:r>
              <a:rPr lang="en-IN" sz="1800" b="1" baseline="-25000" dirty="0" err="1">
                <a:solidFill>
                  <a:schemeClr val="tx1">
                    <a:lumMod val="65000"/>
                    <a:lumOff val="35000"/>
                  </a:schemeClr>
                </a:solidFill>
                <a:latin typeface="Montserrat" panose="00000500000000000000" pitchFamily="50" charset="0"/>
              </a:rPr>
              <a:t>Un</a:t>
            </a:r>
            <a:r>
              <a:rPr lang="en-IN" sz="1800" b="1" dirty="0">
                <a:solidFill>
                  <a:schemeClr val="tx1">
                    <a:lumMod val="65000"/>
                    <a:lumOff val="35000"/>
                  </a:schemeClr>
                </a:solidFill>
                <a:latin typeface="Montserrat" panose="00000500000000000000" pitchFamily="50" charset="0"/>
              </a:rPr>
              <a:t> are rounded to the nearest percentage point.</a:t>
            </a:r>
            <a:endParaRPr lang="en-US" sz="1800" b="1" dirty="0">
              <a:solidFill>
                <a:schemeClr val="tx1">
                  <a:lumMod val="65000"/>
                  <a:lumOff val="35000"/>
                </a:schemeClr>
              </a:solidFill>
              <a:latin typeface="Montserrat" panose="00000500000000000000" pitchFamily="50" charset="0"/>
            </a:endParaRPr>
          </a:p>
          <a:p>
            <a:pPr algn="l"/>
            <a:endParaRPr lang="en-IN" sz="1800" b="1" dirty="0">
              <a:solidFill>
                <a:schemeClr val="tx1">
                  <a:lumMod val="65000"/>
                  <a:lumOff val="35000"/>
                </a:schemeClr>
              </a:solidFill>
              <a:latin typeface="Montserrat" panose="00000500000000000000" pitchFamily="50" charset="0"/>
            </a:endParaRPr>
          </a:p>
        </p:txBody>
      </p:sp>
      <p:sp>
        <p:nvSpPr>
          <p:cNvPr id="7" name="Slide Number Placeholder 9">
            <a:extLst>
              <a:ext uri="{FF2B5EF4-FFF2-40B4-BE49-F238E27FC236}">
                <a16:creationId xmlns:a16="http://schemas.microsoft.com/office/drawing/2014/main" id="{00DF8AE1-08AC-472F-8A2D-35311304B82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17</a:t>
            </a:r>
          </a:p>
        </p:txBody>
      </p:sp>
    </p:spTree>
    <p:extLst>
      <p:ext uri="{BB962C8B-B14F-4D97-AF65-F5344CB8AC3E}">
        <p14:creationId xmlns:p14="http://schemas.microsoft.com/office/powerpoint/2010/main" val="202732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006903267"/>
              </p:ext>
            </p:extLst>
          </p:nvPr>
        </p:nvGraphicFramePr>
        <p:xfrm>
          <a:off x="412750" y="914400"/>
          <a:ext cx="9343641" cy="5487126"/>
        </p:xfrm>
        <a:graphic>
          <a:graphicData uri="http://schemas.openxmlformats.org/drawingml/2006/table">
            <a:tbl>
              <a:tblPr firstRow="1" bandRow="1">
                <a:tableStyleId>{5C22544A-7EE6-4342-B048-85BDC9FD1C3A}</a:tableStyleId>
              </a:tblPr>
              <a:tblGrid>
                <a:gridCol w="671782">
                  <a:extLst>
                    <a:ext uri="{9D8B030D-6E8A-4147-A177-3AD203B41FA5}">
                      <a16:colId xmlns:a16="http://schemas.microsoft.com/office/drawing/2014/main" val="20000"/>
                    </a:ext>
                  </a:extLst>
                </a:gridCol>
                <a:gridCol w="6332302">
                  <a:extLst>
                    <a:ext uri="{9D8B030D-6E8A-4147-A177-3AD203B41FA5}">
                      <a16:colId xmlns:a16="http://schemas.microsoft.com/office/drawing/2014/main" val="20001"/>
                    </a:ext>
                  </a:extLst>
                </a:gridCol>
                <a:gridCol w="2339557">
                  <a:extLst>
                    <a:ext uri="{9D8B030D-6E8A-4147-A177-3AD203B41FA5}">
                      <a16:colId xmlns:a16="http://schemas.microsoft.com/office/drawing/2014/main" val="20002"/>
                    </a:ext>
                  </a:extLst>
                </a:gridCol>
              </a:tblGrid>
              <a:tr h="635726">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P2</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Project Management</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640080">
                <a:tc>
                  <a:txBody>
                    <a:bodyPr/>
                    <a:lstStyle/>
                    <a:p>
                      <a:pPr algn="l"/>
                      <a:r>
                        <a:rPr lang="en-US" sz="1600" b="1" dirty="0">
                          <a:latin typeface="Montserrat" panose="00000500000000000000" pitchFamily="50" charset="0"/>
                        </a:rPr>
                        <a:t>2.1</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a project management established with a project organisation?</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2.2</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all resources required for the project development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planned and available and are changes</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shown?</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2.3</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there a project plan and has this been coordinated with the customer?</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640080">
                <a:tc>
                  <a:txBody>
                    <a:bodyPr/>
                    <a:lstStyle/>
                    <a:p>
                      <a:pPr algn="l"/>
                      <a:r>
                        <a:rPr lang="en-US" sz="1600" b="1" dirty="0">
                          <a:latin typeface="Montserrat" panose="00000500000000000000" pitchFamily="50" charset="0"/>
                        </a:rPr>
                        <a:t>2.4</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 advanced product quality planning implemented within the project and monitored for compliance?</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2.5*</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procurement activities of the project implemented and monitored for compliance?</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640080">
                <a:tc>
                  <a:txBody>
                    <a:bodyPr/>
                    <a:lstStyle/>
                    <a:p>
                      <a:pPr algn="l"/>
                      <a:r>
                        <a:rPr lang="en-US" sz="1600" b="1" dirty="0">
                          <a:latin typeface="Montserrat" panose="00000500000000000000" pitchFamily="50" charset="0"/>
                        </a:rPr>
                        <a:t>2.6*</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change management within the project ensured by the project organisation?</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7"/>
                  </a:ext>
                </a:extLst>
              </a:tr>
              <a:tr h="640080">
                <a:tc>
                  <a:txBody>
                    <a:bodyPr/>
                    <a:lstStyle/>
                    <a:p>
                      <a:pPr algn="l"/>
                      <a:r>
                        <a:rPr lang="en-US" sz="1600" b="1" dirty="0">
                          <a:latin typeface="Montserrat" panose="00000500000000000000" pitchFamily="50" charset="0"/>
                        </a:rPr>
                        <a:t>2.7</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there an escalation process established and is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this effectively implemented?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8"/>
                  </a:ext>
                </a:extLst>
              </a:tr>
            </a:tbl>
          </a:graphicData>
        </a:graphic>
      </p:graphicFrame>
      <p:sp>
        <p:nvSpPr>
          <p:cNvPr id="8" name="Slide Number Placeholder 9">
            <a:extLst>
              <a:ext uri="{FF2B5EF4-FFF2-40B4-BE49-F238E27FC236}">
                <a16:creationId xmlns:a16="http://schemas.microsoft.com/office/drawing/2014/main" id="{8455570F-B408-419F-A5E7-B126D547495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18</a:t>
            </a:r>
          </a:p>
        </p:txBody>
      </p:sp>
    </p:spTree>
    <p:extLst>
      <p:ext uri="{BB962C8B-B14F-4D97-AF65-F5344CB8AC3E}">
        <p14:creationId xmlns:p14="http://schemas.microsoft.com/office/powerpoint/2010/main" val="671840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023592224"/>
              </p:ext>
            </p:extLst>
          </p:nvPr>
        </p:nvGraphicFramePr>
        <p:xfrm>
          <a:off x="392441" y="1431834"/>
          <a:ext cx="9363951" cy="4206966"/>
        </p:xfrm>
        <a:graphic>
          <a:graphicData uri="http://schemas.openxmlformats.org/drawingml/2006/table">
            <a:tbl>
              <a:tblPr firstRow="1" bandRow="1">
                <a:tableStyleId>{5C22544A-7EE6-4342-B048-85BDC9FD1C3A}</a:tableStyleId>
              </a:tblPr>
              <a:tblGrid>
                <a:gridCol w="673242">
                  <a:extLst>
                    <a:ext uri="{9D8B030D-6E8A-4147-A177-3AD203B41FA5}">
                      <a16:colId xmlns:a16="http://schemas.microsoft.com/office/drawing/2014/main" val="20000"/>
                    </a:ext>
                  </a:extLst>
                </a:gridCol>
                <a:gridCol w="6346066">
                  <a:extLst>
                    <a:ext uri="{9D8B030D-6E8A-4147-A177-3AD203B41FA5}">
                      <a16:colId xmlns:a16="http://schemas.microsoft.com/office/drawing/2014/main" val="20001"/>
                    </a:ext>
                  </a:extLst>
                </a:gridCol>
                <a:gridCol w="2344643">
                  <a:extLst>
                    <a:ext uri="{9D8B030D-6E8A-4147-A177-3AD203B41FA5}">
                      <a16:colId xmlns:a16="http://schemas.microsoft.com/office/drawing/2014/main" val="20002"/>
                    </a:ext>
                  </a:extLst>
                </a:gridCol>
              </a:tblGrid>
              <a:tr h="635726">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P3</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Planning of Product &amp; Process Development</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640080">
                <a:tc>
                  <a:txBody>
                    <a:bodyPr/>
                    <a:lstStyle/>
                    <a:p>
                      <a:pPr algn="l"/>
                      <a:r>
                        <a:rPr lang="en-US" sz="1600" b="1" dirty="0">
                          <a:latin typeface="Montserrat" panose="00000500000000000000" pitchFamily="50" charset="0"/>
                        </a:rPr>
                        <a:t>3.1</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specific product and process requirements available?</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3.2*</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Can the manufacturing feasibility be evaluated according to the product and process requirements?*</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3.3</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activities for the product and process development planned in detail?</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640080">
                <a:tc>
                  <a:txBody>
                    <a:bodyPr/>
                    <a:lstStyle/>
                    <a:p>
                      <a:pPr algn="l"/>
                      <a:r>
                        <a:rPr lang="en-US" sz="1600" b="1" dirty="0">
                          <a:latin typeface="Montserrat" panose="00000500000000000000" pitchFamily="50" charset="0"/>
                        </a:rPr>
                        <a:t>3.4</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activities for customer support / customer satisfaction / customer service planned?</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3.5</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Have the necessary resources been taken into account for the product and process development?</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293FDB3A-FC13-488F-9856-22335EE94EF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19</a:t>
            </a:r>
          </a:p>
        </p:txBody>
      </p:sp>
    </p:spTree>
    <p:extLst>
      <p:ext uri="{BB962C8B-B14F-4D97-AF65-F5344CB8AC3E}">
        <p14:creationId xmlns:p14="http://schemas.microsoft.com/office/powerpoint/2010/main" val="2316961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906048236"/>
              </p:ext>
            </p:extLst>
          </p:nvPr>
        </p:nvGraphicFramePr>
        <p:xfrm>
          <a:off x="392441" y="901337"/>
          <a:ext cx="9363951" cy="5408023"/>
        </p:xfrm>
        <a:graphic>
          <a:graphicData uri="http://schemas.openxmlformats.org/drawingml/2006/table">
            <a:tbl>
              <a:tblPr firstRow="1" bandRow="1">
                <a:tableStyleId>{5C22544A-7EE6-4342-B048-85BDC9FD1C3A}</a:tableStyleId>
              </a:tblPr>
              <a:tblGrid>
                <a:gridCol w="673242">
                  <a:extLst>
                    <a:ext uri="{9D8B030D-6E8A-4147-A177-3AD203B41FA5}">
                      <a16:colId xmlns:a16="http://schemas.microsoft.com/office/drawing/2014/main" val="20000"/>
                    </a:ext>
                  </a:extLst>
                </a:gridCol>
                <a:gridCol w="6127960">
                  <a:extLst>
                    <a:ext uri="{9D8B030D-6E8A-4147-A177-3AD203B41FA5}">
                      <a16:colId xmlns:a16="http://schemas.microsoft.com/office/drawing/2014/main" val="20001"/>
                    </a:ext>
                  </a:extLst>
                </a:gridCol>
                <a:gridCol w="2562749">
                  <a:extLst>
                    <a:ext uri="{9D8B030D-6E8A-4147-A177-3AD203B41FA5}">
                      <a16:colId xmlns:a16="http://schemas.microsoft.com/office/drawing/2014/main" val="20002"/>
                    </a:ext>
                  </a:extLst>
                </a:gridCol>
              </a:tblGrid>
              <a:tr h="470263">
                <a:tc gridSpan="2">
                  <a:txBody>
                    <a:bodyPr/>
                    <a:lstStyle/>
                    <a:p>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500" dirty="0">
                          <a:latin typeface="Montserrat" panose="00000500000000000000" pitchFamily="50" charset="0"/>
                        </a:rPr>
                        <a:t>Potential</a:t>
                      </a:r>
                      <a:r>
                        <a:rPr lang="en-US" sz="1500" baseline="0" dirty="0">
                          <a:latin typeface="Montserrat" panose="00000500000000000000" pitchFamily="50" charset="0"/>
                        </a:rPr>
                        <a:t> Analysis**</a:t>
                      </a:r>
                      <a:endParaRPr lang="en-IN" sz="15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500" b="1" dirty="0">
                          <a:latin typeface="Montserrat" panose="00000500000000000000" pitchFamily="50" charset="0"/>
                        </a:rPr>
                        <a:t>P4</a:t>
                      </a:r>
                      <a:endParaRPr lang="en-IN" sz="1500" b="1" dirty="0">
                        <a:latin typeface="Montserrat" panose="00000500000000000000" pitchFamily="50" charset="0"/>
                      </a:endParaRPr>
                    </a:p>
                  </a:txBody>
                  <a:tcPr marL="99060" marR="99060" anchor="ctr">
                    <a:solidFill>
                      <a:srgbClr val="00B050"/>
                    </a:solidFill>
                  </a:tcPr>
                </a:tc>
                <a:tc gridSpan="2">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Carrying Out Product &amp; Process Development</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endParaRPr lang="en-IN"/>
                    </a:p>
                  </a:txBody>
                  <a:tcPr/>
                </a:tc>
                <a:extLst>
                  <a:ext uri="{0D108BD9-81ED-4DB2-BD59-A6C34878D82A}">
                    <a16:rowId xmlns:a16="http://schemas.microsoft.com/office/drawing/2014/main" val="10001"/>
                  </a:ext>
                </a:extLst>
              </a:tr>
              <a:tr h="563880">
                <a:tc>
                  <a:txBody>
                    <a:bodyPr/>
                    <a:lstStyle/>
                    <a:p>
                      <a:pPr algn="l"/>
                      <a:r>
                        <a:rPr lang="en-US" sz="1500" b="1" dirty="0">
                          <a:latin typeface="Montserrat" panose="00000500000000000000" pitchFamily="50" charset="0"/>
                        </a:rPr>
                        <a:t>4.1*</a:t>
                      </a:r>
                      <a:endParaRPr lang="en-IN" sz="15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Are the actions which were defined in the product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and process development phases implemented?</a:t>
                      </a:r>
                    </a:p>
                  </a:txBody>
                  <a:tcPr marL="99060" marR="99060" anchor="ctr">
                    <a:solidFill>
                      <a:schemeClr val="bg1">
                        <a:lumMod val="75000"/>
                      </a:schemeClr>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X</a:t>
                      </a:r>
                      <a:endParaRPr lang="en-IN" sz="15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500" b="1" dirty="0">
                          <a:latin typeface="Montserrat" panose="00000500000000000000" pitchFamily="50" charset="0"/>
                        </a:rPr>
                        <a:t>4.2</a:t>
                      </a:r>
                      <a:endParaRPr lang="en-IN" sz="15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Are human resources available and are they qualified to ensure the start of the series?</a:t>
                      </a:r>
                    </a:p>
                  </a:txBody>
                  <a:tcPr marL="99060" marR="99060" anchor="ctr">
                    <a:solidFill>
                      <a:schemeClr val="bg1">
                        <a:lumMod val="65000"/>
                      </a:schemeClr>
                    </a:solidFill>
                  </a:tcPr>
                </a:tc>
                <a:tc>
                  <a:txBody>
                    <a:bodyPr/>
                    <a:lstStyle/>
                    <a:p>
                      <a:endParaRPr lang="en-IN" sz="1500" dirty="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500" b="1" dirty="0">
                          <a:latin typeface="Montserrat" panose="00000500000000000000" pitchFamily="50" charset="0"/>
                        </a:rPr>
                        <a:t>4.3</a:t>
                      </a:r>
                      <a:endParaRPr lang="en-IN" sz="15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Are the material resources available and suitable to ensure the start of the series?</a:t>
                      </a:r>
                    </a:p>
                  </a:txBody>
                  <a:tcPr marL="99060" marR="99060" anchor="ctr">
                    <a:solidFill>
                      <a:schemeClr val="bg1">
                        <a:lumMod val="75000"/>
                      </a:schemeClr>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X</a:t>
                      </a:r>
                      <a:endParaRPr lang="en-IN" sz="15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640080">
                <a:tc>
                  <a:txBody>
                    <a:bodyPr/>
                    <a:lstStyle/>
                    <a:p>
                      <a:pPr algn="l"/>
                      <a:r>
                        <a:rPr lang="en-US" sz="1500" b="1" dirty="0">
                          <a:latin typeface="Montserrat" panose="00000500000000000000" pitchFamily="50" charset="0"/>
                        </a:rPr>
                        <a:t>4.4*</a:t>
                      </a:r>
                      <a:endParaRPr lang="en-IN" sz="15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Are the required approvals and releases for the product and process development available?*</a:t>
                      </a:r>
                    </a:p>
                  </a:txBody>
                  <a:tcPr marL="99060" marR="99060" anchor="ctr">
                    <a:solidFill>
                      <a:schemeClr val="bg1">
                        <a:lumMod val="65000"/>
                      </a:schemeClr>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X</a:t>
                      </a:r>
                      <a:endParaRPr lang="en-IN" sz="15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802640">
                <a:tc>
                  <a:txBody>
                    <a:bodyPr/>
                    <a:lstStyle/>
                    <a:p>
                      <a:pPr algn="l"/>
                      <a:r>
                        <a:rPr lang="en-US" sz="1500" b="1" dirty="0">
                          <a:latin typeface="Montserrat" panose="00000500000000000000" pitchFamily="50" charset="0"/>
                        </a:rPr>
                        <a:t>4.5</a:t>
                      </a:r>
                      <a:endParaRPr lang="en-IN" sz="15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Are the manufacturing and inspection specifications derived from the product and process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and are they implemented?</a:t>
                      </a:r>
                    </a:p>
                  </a:txBody>
                  <a:tcPr marL="99060" marR="99060" anchor="ctr">
                    <a:solidFill>
                      <a:schemeClr val="bg1">
                        <a:lumMod val="75000"/>
                      </a:schemeClr>
                    </a:solidFill>
                  </a:tcPr>
                </a:tc>
                <a:tc>
                  <a:txBody>
                    <a:bodyPr/>
                    <a:lstStyle/>
                    <a:p>
                      <a:endParaRPr lang="en-IN" sz="150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640080">
                <a:tc>
                  <a:txBody>
                    <a:bodyPr/>
                    <a:lstStyle/>
                    <a:p>
                      <a:pPr algn="l"/>
                      <a:r>
                        <a:rPr lang="en-US" sz="1500" b="1" dirty="0">
                          <a:latin typeface="Montserrat" panose="00000500000000000000" pitchFamily="50" charset="0"/>
                        </a:rPr>
                        <a:t>4.6</a:t>
                      </a:r>
                      <a:endParaRPr lang="en-IN" sz="15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Is a performance test carried out under series conditions for the series release?</a:t>
                      </a:r>
                    </a:p>
                  </a:txBody>
                  <a:tcPr marL="99060" marR="99060" anchor="ctr">
                    <a:solidFill>
                      <a:schemeClr val="bg1">
                        <a:lumMod val="65000"/>
                      </a:schemeClr>
                    </a:solidFill>
                  </a:tcPr>
                </a:tc>
                <a:tc>
                  <a:txBody>
                    <a:bodyPr/>
                    <a:lstStyle/>
                    <a:p>
                      <a:endParaRPr lang="en-IN" sz="1500">
                        <a:latin typeface="Montserrat" panose="00000500000000000000" pitchFamily="50" charset="0"/>
                      </a:endParaRPr>
                    </a:p>
                  </a:txBody>
                  <a:tcPr marL="99060" marR="99060" anchor="ctr">
                    <a:solidFill>
                      <a:schemeClr val="bg1">
                        <a:lumMod val="65000"/>
                      </a:schemeClr>
                    </a:solidFill>
                  </a:tcPr>
                </a:tc>
                <a:extLst>
                  <a:ext uri="{0D108BD9-81ED-4DB2-BD59-A6C34878D82A}">
                    <a16:rowId xmlns:a16="http://schemas.microsoft.com/office/drawing/2014/main" val="10007"/>
                  </a:ext>
                </a:extLst>
              </a:tr>
              <a:tr h="640080">
                <a:tc>
                  <a:txBody>
                    <a:bodyPr/>
                    <a:lstStyle/>
                    <a:p>
                      <a:pPr algn="l"/>
                      <a:r>
                        <a:rPr lang="en-US" sz="1500" b="1" dirty="0">
                          <a:latin typeface="Montserrat" panose="00000500000000000000" pitchFamily="50" charset="0"/>
                        </a:rPr>
                        <a:t>4.7*</a:t>
                      </a:r>
                      <a:endParaRPr lang="en-IN" sz="15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Is there a controlled method for the product handover from development to serial production?</a:t>
                      </a:r>
                    </a:p>
                  </a:txBody>
                  <a:tcPr marL="99060" marR="99060" anchor="ctr">
                    <a:solidFill>
                      <a:schemeClr val="bg1">
                        <a:lumMod val="75000"/>
                      </a:schemeClr>
                    </a:solidFill>
                  </a:tcPr>
                </a:tc>
                <a:tc>
                  <a:txBody>
                    <a:bodyPr/>
                    <a:lstStyle/>
                    <a:p>
                      <a:endParaRPr lang="en-IN" sz="1500" dirty="0">
                        <a:latin typeface="Montserrat" panose="00000500000000000000" pitchFamily="50" charset="0"/>
                      </a:endParaRPr>
                    </a:p>
                  </a:txBody>
                  <a:tcPr marL="99060" marR="99060" anchor="ctr">
                    <a:solidFill>
                      <a:schemeClr val="bg1">
                        <a:lumMod val="75000"/>
                      </a:schemeClr>
                    </a:solidFill>
                  </a:tcPr>
                </a:tc>
                <a:extLst>
                  <a:ext uri="{0D108BD9-81ED-4DB2-BD59-A6C34878D82A}">
                    <a16:rowId xmlns:a16="http://schemas.microsoft.com/office/drawing/2014/main" val="10008"/>
                  </a:ext>
                </a:extLst>
              </a:tr>
            </a:tbl>
          </a:graphicData>
        </a:graphic>
      </p:graphicFrame>
      <p:sp>
        <p:nvSpPr>
          <p:cNvPr id="8" name="Slide Number Placeholder 9">
            <a:extLst>
              <a:ext uri="{FF2B5EF4-FFF2-40B4-BE49-F238E27FC236}">
                <a16:creationId xmlns:a16="http://schemas.microsoft.com/office/drawing/2014/main" id="{F7AD0F27-994F-4064-B053-7FCDE919EA9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20</a:t>
            </a:r>
          </a:p>
        </p:txBody>
      </p:sp>
    </p:spTree>
    <p:extLst>
      <p:ext uri="{BB962C8B-B14F-4D97-AF65-F5344CB8AC3E}">
        <p14:creationId xmlns:p14="http://schemas.microsoft.com/office/powerpoint/2010/main" val="281677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338319103"/>
              </p:ext>
            </p:extLst>
          </p:nvPr>
        </p:nvGraphicFramePr>
        <p:xfrm>
          <a:off x="392440" y="1180737"/>
          <a:ext cx="9437360" cy="4915263"/>
        </p:xfrm>
        <a:graphic>
          <a:graphicData uri="http://schemas.openxmlformats.org/drawingml/2006/table">
            <a:tbl>
              <a:tblPr firstRow="1" bandRow="1">
                <a:tableStyleId>{5C22544A-7EE6-4342-B048-85BDC9FD1C3A}</a:tableStyleId>
              </a:tblPr>
              <a:tblGrid>
                <a:gridCol w="678520">
                  <a:extLst>
                    <a:ext uri="{9D8B030D-6E8A-4147-A177-3AD203B41FA5}">
                      <a16:colId xmlns:a16="http://schemas.microsoft.com/office/drawing/2014/main" val="20000"/>
                    </a:ext>
                  </a:extLst>
                </a:gridCol>
                <a:gridCol w="6395816">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P5</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Supplier Management</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5.1</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only approved and quality-capable suppliers used?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5.2</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customer requirements taken into account in the supply chain?</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5.3</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Have target agreements for supplier performance been agreed upon and implemented?</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640080">
                <a:tc>
                  <a:txBody>
                    <a:bodyPr/>
                    <a:lstStyle/>
                    <a:p>
                      <a:pPr algn="l"/>
                      <a:r>
                        <a:rPr lang="en-US" sz="1600" b="1" dirty="0">
                          <a:latin typeface="Montserrat" panose="00000500000000000000" pitchFamily="50" charset="0"/>
                        </a:rPr>
                        <a:t>5.4*</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necessary releases available for out-sourced products and services?</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5.5*</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 quality of the out-sourced products and services ensured?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370840">
                <a:tc>
                  <a:txBody>
                    <a:bodyPr/>
                    <a:lstStyle/>
                    <a:p>
                      <a:pPr algn="l"/>
                      <a:r>
                        <a:rPr lang="en-US" sz="1600" b="1" dirty="0">
                          <a:latin typeface="Montserrat" panose="00000500000000000000" pitchFamily="50" charset="0"/>
                        </a:rPr>
                        <a:t>5.6</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incoming goods stored appropriately?</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7"/>
                  </a:ext>
                </a:extLst>
              </a:tr>
              <a:tr h="640080">
                <a:tc>
                  <a:txBody>
                    <a:bodyPr/>
                    <a:lstStyle/>
                    <a:p>
                      <a:pPr algn="l"/>
                      <a:r>
                        <a:rPr lang="en-US" sz="1600" b="1" dirty="0">
                          <a:latin typeface="Montserrat" panose="00000500000000000000" pitchFamily="50" charset="0"/>
                        </a:rPr>
                        <a:t>5.7</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personnel qualified for their respective tasks and are responsibilities defined?</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8"/>
                  </a:ext>
                </a:extLst>
              </a:tr>
            </a:tbl>
          </a:graphicData>
        </a:graphic>
      </p:graphicFrame>
      <p:sp>
        <p:nvSpPr>
          <p:cNvPr id="8" name="Slide Number Placeholder 9">
            <a:extLst>
              <a:ext uri="{FF2B5EF4-FFF2-40B4-BE49-F238E27FC236}">
                <a16:creationId xmlns:a16="http://schemas.microsoft.com/office/drawing/2014/main" id="{CC999947-D15D-4CFB-88C6-D5129837F6BA}"/>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21</a:t>
            </a:r>
          </a:p>
        </p:txBody>
      </p:sp>
    </p:spTree>
    <p:extLst>
      <p:ext uri="{BB962C8B-B14F-4D97-AF65-F5344CB8AC3E}">
        <p14:creationId xmlns:p14="http://schemas.microsoft.com/office/powerpoint/2010/main" val="94534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23045986"/>
              </p:ext>
            </p:extLst>
          </p:nvPr>
        </p:nvGraphicFramePr>
        <p:xfrm>
          <a:off x="392440" y="990600"/>
          <a:ext cx="9437360" cy="5367383"/>
        </p:xfrm>
        <a:graphic>
          <a:graphicData uri="http://schemas.openxmlformats.org/drawingml/2006/table">
            <a:tbl>
              <a:tblPr firstRow="1" bandRow="1">
                <a:tableStyleId>{5C22544A-7EE6-4342-B048-85BDC9FD1C3A}</a:tableStyleId>
              </a:tblPr>
              <a:tblGrid>
                <a:gridCol w="826761">
                  <a:extLst>
                    <a:ext uri="{9D8B030D-6E8A-4147-A177-3AD203B41FA5}">
                      <a16:colId xmlns:a16="http://schemas.microsoft.com/office/drawing/2014/main" val="20000"/>
                    </a:ext>
                  </a:extLst>
                </a:gridCol>
                <a:gridCol w="6247575">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6.1</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What goes into Process? (Process Input)</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6.1.1</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Has the project been transferred from development to serial production and is a reliable start guaranteed?</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914400">
                <a:tc>
                  <a:txBody>
                    <a:bodyPr/>
                    <a:lstStyle/>
                    <a:p>
                      <a:pPr algn="l"/>
                      <a:r>
                        <a:rPr lang="en-US" sz="1600" b="1" dirty="0">
                          <a:latin typeface="Montserrat" panose="00000500000000000000" pitchFamily="50" charset="0"/>
                        </a:rPr>
                        <a:t>6.1.2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necessary quantities / production batch sizes of incoming materials available at the agreed upon time and at the right location (storage / work- station)?</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914400">
                <a:tc>
                  <a:txBody>
                    <a:bodyPr/>
                    <a:lstStyle/>
                    <a:p>
                      <a:pPr algn="l"/>
                      <a:r>
                        <a:rPr lang="en-US" sz="1600" b="1" dirty="0">
                          <a:latin typeface="Montserrat" panose="00000500000000000000" pitchFamily="50" charset="0"/>
                        </a:rPr>
                        <a:t>6.1.3</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incoming materials stored appropriately and are the means of transport / packing facilities suitable for the special characteristics of the incoming materials?</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914400">
                <a:tc>
                  <a:txBody>
                    <a:bodyPr/>
                    <a:lstStyle/>
                    <a:p>
                      <a:pPr algn="l"/>
                      <a:r>
                        <a:rPr lang="en-US" sz="1600" b="1" dirty="0">
                          <a:latin typeface="Montserrat" panose="00000500000000000000" pitchFamily="50" charset="0"/>
                        </a:rPr>
                        <a:t>6.1.4</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necessary identifications / records / releases available and allocated appropriately to the in- coming materials?</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640080">
                <a:tc>
                  <a:txBody>
                    <a:bodyPr/>
                    <a:lstStyle/>
                    <a:p>
                      <a:pPr algn="l"/>
                      <a:r>
                        <a:rPr lang="en-US" sz="1600" b="1" dirty="0">
                          <a:latin typeface="Montserrat" panose="00000500000000000000" pitchFamily="50" charset="0"/>
                        </a:rPr>
                        <a:t>6.1.5*</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changes to the product or process made during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serial production tracked and documented?</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7"/>
                  </a:ext>
                </a:extLst>
              </a:tr>
            </a:tbl>
          </a:graphicData>
        </a:graphic>
      </p:graphicFrame>
      <p:sp>
        <p:nvSpPr>
          <p:cNvPr id="8" name="Slide Number Placeholder 9">
            <a:extLst>
              <a:ext uri="{FF2B5EF4-FFF2-40B4-BE49-F238E27FC236}">
                <a16:creationId xmlns:a16="http://schemas.microsoft.com/office/drawing/2014/main" id="{82823BC5-7262-4936-99ED-ABA985A7FC4A}"/>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22</a:t>
            </a:r>
          </a:p>
        </p:txBody>
      </p:sp>
    </p:spTree>
    <p:extLst>
      <p:ext uri="{BB962C8B-B14F-4D97-AF65-F5344CB8AC3E}">
        <p14:creationId xmlns:p14="http://schemas.microsoft.com/office/powerpoint/2010/main" val="3142519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47498048"/>
              </p:ext>
            </p:extLst>
          </p:nvPr>
        </p:nvGraphicFramePr>
        <p:xfrm>
          <a:off x="392440" y="1328057"/>
          <a:ext cx="9437360" cy="4005943"/>
        </p:xfrm>
        <a:graphic>
          <a:graphicData uri="http://schemas.openxmlformats.org/drawingml/2006/table">
            <a:tbl>
              <a:tblPr firstRow="1" bandRow="1">
                <a:tableStyleId>{5C22544A-7EE6-4342-B048-85BDC9FD1C3A}</a:tableStyleId>
              </a:tblPr>
              <a:tblGrid>
                <a:gridCol w="826760">
                  <a:extLst>
                    <a:ext uri="{9D8B030D-6E8A-4147-A177-3AD203B41FA5}">
                      <a16:colId xmlns:a16="http://schemas.microsoft.com/office/drawing/2014/main" val="20000"/>
                    </a:ext>
                  </a:extLst>
                </a:gridCol>
                <a:gridCol w="6247576">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6.2</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Work Content/ Process Sequence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6.2.1</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specification of the control plan complete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and have they been effectively implemented?</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6.2.2*</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there a restart of production of manufacturing processes?</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l"/>
                      <a:r>
                        <a:rPr lang="en-US" sz="1600" b="1" dirty="0">
                          <a:latin typeface="Montserrat" panose="00000500000000000000" pitchFamily="50" charset="0"/>
                        </a:rPr>
                        <a:t>6.2.3*</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special characteristics managed in the production?</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370840">
                <a:tc>
                  <a:txBody>
                    <a:bodyPr/>
                    <a:lstStyle/>
                    <a:p>
                      <a:pPr algn="l"/>
                      <a:r>
                        <a:rPr lang="en-US" sz="1600" b="1" dirty="0">
                          <a:latin typeface="Montserrat" panose="00000500000000000000" pitchFamily="50" charset="0"/>
                        </a:rPr>
                        <a:t>6.2.4*</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non-released and / or defective parts managed?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640080">
                <a:tc>
                  <a:txBody>
                    <a:bodyPr/>
                    <a:lstStyle/>
                    <a:p>
                      <a:pPr algn="l"/>
                      <a:r>
                        <a:rPr lang="en-US" sz="1600" b="1" dirty="0">
                          <a:latin typeface="Montserrat" panose="00000500000000000000" pitchFamily="50" charset="0"/>
                        </a:rPr>
                        <a:t>6.2.5</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 flow of materials and parts secured against mixing / wrong items?</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7"/>
                  </a:ext>
                </a:extLst>
              </a:tr>
            </a:tbl>
          </a:graphicData>
        </a:graphic>
      </p:graphicFrame>
      <p:sp>
        <p:nvSpPr>
          <p:cNvPr id="8" name="Slide Number Placeholder 9">
            <a:extLst>
              <a:ext uri="{FF2B5EF4-FFF2-40B4-BE49-F238E27FC236}">
                <a16:creationId xmlns:a16="http://schemas.microsoft.com/office/drawing/2014/main" id="{8A963372-3EF5-4884-A979-924049B92CC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23</a:t>
            </a:r>
          </a:p>
        </p:txBody>
      </p:sp>
    </p:spTree>
    <p:extLst>
      <p:ext uri="{BB962C8B-B14F-4D97-AF65-F5344CB8AC3E}">
        <p14:creationId xmlns:p14="http://schemas.microsoft.com/office/powerpoint/2010/main" val="2062374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590415243"/>
              </p:ext>
            </p:extLst>
          </p:nvPr>
        </p:nvGraphicFramePr>
        <p:xfrm>
          <a:off x="392440" y="1343297"/>
          <a:ext cx="9437360" cy="3000103"/>
        </p:xfrm>
        <a:graphic>
          <a:graphicData uri="http://schemas.openxmlformats.org/drawingml/2006/table">
            <a:tbl>
              <a:tblPr firstRow="1" bandRow="1">
                <a:tableStyleId>{5C22544A-7EE6-4342-B048-85BDC9FD1C3A}</a:tableStyleId>
              </a:tblPr>
              <a:tblGrid>
                <a:gridCol w="826760">
                  <a:extLst>
                    <a:ext uri="{9D8B030D-6E8A-4147-A177-3AD203B41FA5}">
                      <a16:colId xmlns:a16="http://schemas.microsoft.com/office/drawing/2014/main" val="20000"/>
                    </a:ext>
                  </a:extLst>
                </a:gridCol>
                <a:gridCol w="6247576">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6.3</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Support/ Personal Resources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l"/>
                      <a:r>
                        <a:rPr lang="en-US" sz="1600" b="1" dirty="0">
                          <a:latin typeface="Montserrat" panose="00000500000000000000" pitchFamily="50" charset="0"/>
                        </a:rPr>
                        <a:t>6.3.1*</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employees able to fulfil their given tasks?</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914400">
                <a:tc>
                  <a:txBody>
                    <a:bodyPr/>
                    <a:lstStyle/>
                    <a:p>
                      <a:pPr algn="l"/>
                      <a:r>
                        <a:rPr lang="en-US" sz="1600" b="1" dirty="0">
                          <a:latin typeface="Montserrat" panose="00000500000000000000" pitchFamily="50" charset="0"/>
                        </a:rPr>
                        <a:t>6.3.2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Do the employees know their responsibilities and authority in the monitoring of the quality of product and process quality?</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l"/>
                      <a:r>
                        <a:rPr lang="en-US" sz="1600" b="1" dirty="0">
                          <a:latin typeface="Montserrat" panose="00000500000000000000" pitchFamily="50" charset="0"/>
                        </a:rPr>
                        <a:t>6.3.3</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necessary personnel resources available?</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BCD4294D-0647-437C-A4AE-DF382DBD7EF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24</a:t>
            </a:r>
          </a:p>
        </p:txBody>
      </p:sp>
    </p:spTree>
    <p:extLst>
      <p:ext uri="{BB962C8B-B14F-4D97-AF65-F5344CB8AC3E}">
        <p14:creationId xmlns:p14="http://schemas.microsoft.com/office/powerpoint/2010/main" val="886980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72577640"/>
              </p:ext>
            </p:extLst>
          </p:nvPr>
        </p:nvGraphicFramePr>
        <p:xfrm>
          <a:off x="392440" y="1246777"/>
          <a:ext cx="9437360" cy="4544423"/>
        </p:xfrm>
        <a:graphic>
          <a:graphicData uri="http://schemas.openxmlformats.org/drawingml/2006/table">
            <a:tbl>
              <a:tblPr firstRow="1" bandRow="1">
                <a:tableStyleId>{5C22544A-7EE6-4342-B048-85BDC9FD1C3A}</a:tableStyleId>
              </a:tblPr>
              <a:tblGrid>
                <a:gridCol w="830487">
                  <a:extLst>
                    <a:ext uri="{9D8B030D-6E8A-4147-A177-3AD203B41FA5}">
                      <a16:colId xmlns:a16="http://schemas.microsoft.com/office/drawing/2014/main" val="20000"/>
                    </a:ext>
                  </a:extLst>
                </a:gridCol>
                <a:gridCol w="6243849">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6.4</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Material Resources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640080">
                <a:tc>
                  <a:txBody>
                    <a:bodyPr/>
                    <a:lstStyle/>
                    <a:p>
                      <a:pPr algn="l"/>
                      <a:r>
                        <a:rPr lang="en-US" sz="1600" b="1" dirty="0">
                          <a:latin typeface="Montserrat" panose="00000500000000000000" pitchFamily="50" charset="0"/>
                        </a:rPr>
                        <a:t>6.4.1*</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Can the product-specific requirements from the customer be met with the manufacturing equipment?</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6.4.2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 maintenance of the manufacturing equipment and tools controlled?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640080">
                <a:tc>
                  <a:txBody>
                    <a:bodyPr/>
                    <a:lstStyle/>
                    <a:p>
                      <a:pPr algn="l"/>
                      <a:r>
                        <a:rPr lang="en-US" sz="1600" b="1" dirty="0">
                          <a:latin typeface="Montserrat" panose="00000500000000000000" pitchFamily="50" charset="0"/>
                        </a:rPr>
                        <a:t>6.4.3*</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Can the quality requirements be effectively monitored with the measurement and testing facilities in use?</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6.4.4</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work and inspection stations appropriate for</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needs?</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r h="640080">
                <a:tc>
                  <a:txBody>
                    <a:bodyPr/>
                    <a:lstStyle/>
                    <a:p>
                      <a:pPr algn="l"/>
                      <a:r>
                        <a:rPr lang="en-US" sz="1600" b="1" dirty="0">
                          <a:latin typeface="Montserrat" panose="00000500000000000000" pitchFamily="50" charset="0"/>
                        </a:rPr>
                        <a:t>6.4.5</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tools, equipment and testing equipment stored properly?</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7"/>
                  </a:ext>
                </a:extLst>
              </a:tr>
            </a:tbl>
          </a:graphicData>
        </a:graphic>
      </p:graphicFrame>
      <p:sp>
        <p:nvSpPr>
          <p:cNvPr id="8" name="Slide Number Placeholder 9">
            <a:extLst>
              <a:ext uri="{FF2B5EF4-FFF2-40B4-BE49-F238E27FC236}">
                <a16:creationId xmlns:a16="http://schemas.microsoft.com/office/drawing/2014/main" id="{92CCDF20-2689-4904-9C29-070FE508875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25</a:t>
            </a:r>
          </a:p>
        </p:txBody>
      </p:sp>
    </p:spTree>
    <p:extLst>
      <p:ext uri="{BB962C8B-B14F-4D97-AF65-F5344CB8AC3E}">
        <p14:creationId xmlns:p14="http://schemas.microsoft.com/office/powerpoint/2010/main" val="3793784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60453378"/>
              </p:ext>
            </p:extLst>
          </p:nvPr>
        </p:nvGraphicFramePr>
        <p:xfrm>
          <a:off x="392440" y="1312817"/>
          <a:ext cx="9437360" cy="3640183"/>
        </p:xfrm>
        <a:graphic>
          <a:graphicData uri="http://schemas.openxmlformats.org/drawingml/2006/table">
            <a:tbl>
              <a:tblPr firstRow="1" bandRow="1">
                <a:tableStyleId>{5C22544A-7EE6-4342-B048-85BDC9FD1C3A}</a:tableStyleId>
              </a:tblPr>
              <a:tblGrid>
                <a:gridCol w="826760">
                  <a:extLst>
                    <a:ext uri="{9D8B030D-6E8A-4147-A177-3AD203B41FA5}">
                      <a16:colId xmlns:a16="http://schemas.microsoft.com/office/drawing/2014/main" val="20000"/>
                    </a:ext>
                  </a:extLst>
                </a:gridCol>
                <a:gridCol w="6247576">
                  <a:extLst>
                    <a:ext uri="{9D8B030D-6E8A-4147-A177-3AD203B41FA5}">
                      <a16:colId xmlns:a16="http://schemas.microsoft.com/office/drawing/2014/main" val="20001"/>
                    </a:ext>
                  </a:extLst>
                </a:gridCol>
                <a:gridCol w="2363024">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6.5</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Effectiveness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370840">
                <a:tc>
                  <a:txBody>
                    <a:bodyPr/>
                    <a:lstStyle/>
                    <a:p>
                      <a:pPr algn="l"/>
                      <a:r>
                        <a:rPr lang="en-US" sz="1600" b="1" dirty="0">
                          <a:latin typeface="Montserrat" panose="00000500000000000000" pitchFamily="50" charset="0"/>
                        </a:rPr>
                        <a:t>6.5.1</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there targets set for the manufacturing process?</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640080">
                <a:tc>
                  <a:txBody>
                    <a:bodyPr/>
                    <a:lstStyle/>
                    <a:p>
                      <a:pPr algn="l"/>
                      <a:r>
                        <a:rPr lang="en-US" sz="1600" b="1" dirty="0">
                          <a:latin typeface="Montserrat" panose="00000500000000000000" pitchFamily="50" charset="0"/>
                        </a:rPr>
                        <a:t>6.5.2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quality and process data collected in a way that allows analysis?</a:t>
                      </a:r>
                    </a:p>
                  </a:txBody>
                  <a:tcPr marL="99060" marR="99060" anchor="ctr">
                    <a:solidFill>
                      <a:schemeClr val="bg1">
                        <a:lumMod val="7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914400">
                <a:tc>
                  <a:txBody>
                    <a:bodyPr/>
                    <a:lstStyle/>
                    <a:p>
                      <a:pPr algn="l"/>
                      <a:r>
                        <a:rPr lang="en-US" sz="1600" b="1" dirty="0">
                          <a:latin typeface="Montserrat" panose="00000500000000000000" pitchFamily="50" charset="0"/>
                        </a:rPr>
                        <a:t>6.5.3</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In the case of deviations from product and process requirements, are the causes analysed and the corrective actions checked for effectiveness?</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370840">
                <a:tc>
                  <a:txBody>
                    <a:bodyPr/>
                    <a:lstStyle/>
                    <a:p>
                      <a:pPr algn="l"/>
                      <a:r>
                        <a:rPr lang="en-US" sz="1600" b="1" dirty="0">
                          <a:latin typeface="Montserrat" panose="00000500000000000000" pitchFamily="50" charset="0"/>
                        </a:rPr>
                        <a:t>6.5.4</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processes and products audited regularly?</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85201962-10D0-432E-A4FC-F0A81348CC3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26</a:t>
            </a:r>
          </a:p>
        </p:txBody>
      </p:sp>
    </p:spTree>
    <p:extLst>
      <p:ext uri="{BB962C8B-B14F-4D97-AF65-F5344CB8AC3E}">
        <p14:creationId xmlns:p14="http://schemas.microsoft.com/office/powerpoint/2010/main" val="393768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24226330"/>
              </p:ext>
            </p:extLst>
          </p:nvPr>
        </p:nvGraphicFramePr>
        <p:xfrm>
          <a:off x="392440" y="1256937"/>
          <a:ext cx="9363952" cy="4458063"/>
        </p:xfrm>
        <a:graphic>
          <a:graphicData uri="http://schemas.openxmlformats.org/drawingml/2006/table">
            <a:tbl>
              <a:tblPr firstRow="1" bandRow="1">
                <a:tableStyleId>{5C22544A-7EE6-4342-B048-85BDC9FD1C3A}</a:tableStyleId>
              </a:tblPr>
              <a:tblGrid>
                <a:gridCol w="833901">
                  <a:extLst>
                    <a:ext uri="{9D8B030D-6E8A-4147-A177-3AD203B41FA5}">
                      <a16:colId xmlns:a16="http://schemas.microsoft.com/office/drawing/2014/main" val="20000"/>
                    </a:ext>
                  </a:extLst>
                </a:gridCol>
                <a:gridCol w="6185408">
                  <a:extLst>
                    <a:ext uri="{9D8B030D-6E8A-4147-A177-3AD203B41FA5}">
                      <a16:colId xmlns:a16="http://schemas.microsoft.com/office/drawing/2014/main" val="20001"/>
                    </a:ext>
                  </a:extLst>
                </a:gridCol>
                <a:gridCol w="2344643">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a:latin typeface="Montserrat" panose="00000500000000000000" pitchFamily="50" charset="0"/>
                        </a:rPr>
                        <a:t>P6</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Montserrat" panose="00000500000000000000" pitchFamily="50" charset="0"/>
                          <a:ea typeface="+mn-ea"/>
                          <a:cs typeface="+mn-cs"/>
                        </a:rPr>
                        <a:t>Process Analysis &amp; Production Control</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0840">
                <a:tc>
                  <a:txBody>
                    <a:bodyPr/>
                    <a:lstStyle/>
                    <a:p>
                      <a:pPr algn="l"/>
                      <a:r>
                        <a:rPr lang="en-US" sz="1600" b="1" dirty="0">
                          <a:latin typeface="Montserrat" panose="00000500000000000000" pitchFamily="50" charset="0"/>
                        </a:rPr>
                        <a:t>6.6</a:t>
                      </a:r>
                      <a:endParaRPr lang="en-IN" sz="1600" b="1" dirty="0">
                        <a:latin typeface="Montserrat" panose="00000500000000000000" pitchFamily="50" charset="0"/>
                      </a:endParaRPr>
                    </a:p>
                  </a:txBody>
                  <a:tcPr marL="99060" marR="99060" anchor="ctr">
                    <a:solidFill>
                      <a:schemeClr val="accent6">
                        <a:lumMod val="40000"/>
                        <a:lumOff val="6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What should Process Produce?</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(Process Output/ Process Result)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chemeClr val="bg1">
                        <a:lumMod val="75000"/>
                      </a:schemeClr>
                    </a:solidFill>
                  </a:tcPr>
                </a:tc>
                <a:extLst>
                  <a:ext uri="{0D108BD9-81ED-4DB2-BD59-A6C34878D82A}">
                    <a16:rowId xmlns:a16="http://schemas.microsoft.com/office/drawing/2014/main" val="10002"/>
                  </a:ext>
                </a:extLst>
              </a:tr>
              <a:tr h="914400">
                <a:tc>
                  <a:txBody>
                    <a:bodyPr/>
                    <a:lstStyle/>
                    <a:p>
                      <a:pPr algn="l"/>
                      <a:r>
                        <a:rPr lang="en-US" sz="1600" b="1" dirty="0">
                          <a:latin typeface="Montserrat" panose="00000500000000000000" pitchFamily="50" charset="0"/>
                        </a:rPr>
                        <a:t>6.6.1</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Do the quantities / production batch sizes match needs and are they systematically directed to the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next process step?</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3"/>
                  </a:ext>
                </a:extLst>
              </a:tr>
              <a:tr h="1188720">
                <a:tc>
                  <a:txBody>
                    <a:bodyPr/>
                    <a:lstStyle/>
                    <a:p>
                      <a:pPr algn="l"/>
                      <a:r>
                        <a:rPr lang="en-US" sz="1600" b="1" dirty="0">
                          <a:latin typeface="Montserrat" panose="00000500000000000000" pitchFamily="50" charset="0"/>
                        </a:rPr>
                        <a:t>6.6.2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products / components stored in an appropriate manner and are transport facilities / packing arrangements suitable for the special characteristics of the products / components?</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4"/>
                  </a:ext>
                </a:extLst>
              </a:tr>
              <a:tr h="370840">
                <a:tc>
                  <a:txBody>
                    <a:bodyPr/>
                    <a:lstStyle/>
                    <a:p>
                      <a:pPr algn="l"/>
                      <a:r>
                        <a:rPr lang="en-US" sz="1600" b="1" dirty="0">
                          <a:latin typeface="Montserrat" panose="00000500000000000000" pitchFamily="50" charset="0"/>
                        </a:rPr>
                        <a:t>6.6.3</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the necessary records / releases documented?</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6.6.4*</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customer requirements met at the delivery of the final product?</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35C09C9B-7C7B-4698-8F26-23B2918566B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27</a:t>
            </a:r>
          </a:p>
        </p:txBody>
      </p:sp>
    </p:spTree>
    <p:extLst>
      <p:ext uri="{BB962C8B-B14F-4D97-AF65-F5344CB8AC3E}">
        <p14:creationId xmlns:p14="http://schemas.microsoft.com/office/powerpoint/2010/main" val="3353688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Questionnaire Overview</a:t>
            </a:r>
            <a:r>
              <a:rPr lang="en-US" sz="2800" b="1" u="sng" dirty="0">
                <a:solidFill>
                  <a:schemeClr val="tx1">
                    <a:lumMod val="65000"/>
                    <a:lumOff val="35000"/>
                  </a:schemeClr>
                </a:solidFill>
                <a:latin typeface="Montserrat" panose="00000500000000000000" pitchFamily="50" charset="0"/>
              </a:rPr>
              <a:t>:</a:t>
            </a:r>
            <a:endParaRPr lang="en-IN" sz="2800" b="1" u="sng" dirty="0">
              <a:solidFill>
                <a:schemeClr val="tx1">
                  <a:lumMod val="65000"/>
                  <a:lumOff val="35000"/>
                </a:schemeClr>
              </a:solidFill>
              <a:latin typeface="Montserrat" panose="00000500000000000000" pitchFamily="50"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02781633"/>
              </p:ext>
            </p:extLst>
          </p:nvPr>
        </p:nvGraphicFramePr>
        <p:xfrm>
          <a:off x="133653" y="1119777"/>
          <a:ext cx="9622739" cy="3909423"/>
        </p:xfrm>
        <a:graphic>
          <a:graphicData uri="http://schemas.openxmlformats.org/drawingml/2006/table">
            <a:tbl>
              <a:tblPr firstRow="1" bandRow="1">
                <a:tableStyleId>{5C22544A-7EE6-4342-B048-85BDC9FD1C3A}</a:tableStyleId>
              </a:tblPr>
              <a:tblGrid>
                <a:gridCol w="691848">
                  <a:extLst>
                    <a:ext uri="{9D8B030D-6E8A-4147-A177-3AD203B41FA5}">
                      <a16:colId xmlns:a16="http://schemas.microsoft.com/office/drawing/2014/main" val="20000"/>
                    </a:ext>
                  </a:extLst>
                </a:gridCol>
                <a:gridCol w="6521450">
                  <a:extLst>
                    <a:ext uri="{9D8B030D-6E8A-4147-A177-3AD203B41FA5}">
                      <a16:colId xmlns:a16="http://schemas.microsoft.com/office/drawing/2014/main" val="20001"/>
                    </a:ext>
                  </a:extLst>
                </a:gridCol>
                <a:gridCol w="2409441">
                  <a:extLst>
                    <a:ext uri="{9D8B030D-6E8A-4147-A177-3AD203B41FA5}">
                      <a16:colId xmlns:a16="http://schemas.microsoft.com/office/drawing/2014/main" val="20002"/>
                    </a:ext>
                  </a:extLst>
                </a:gridCol>
              </a:tblGrid>
              <a:tr h="602343">
                <a:tc gridSpan="2">
                  <a:txBody>
                    <a:bodyPr/>
                    <a:lstStyle/>
                    <a:p>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tc>
                  <a:txBody>
                    <a:bodyPr/>
                    <a:lstStyle/>
                    <a:p>
                      <a:r>
                        <a:rPr lang="en-US" sz="1600" dirty="0">
                          <a:latin typeface="Montserrat" panose="00000500000000000000" pitchFamily="50" charset="0"/>
                        </a:rPr>
                        <a:t>Potential</a:t>
                      </a:r>
                      <a:r>
                        <a:rPr lang="en-US" sz="1600" baseline="0" dirty="0">
                          <a:latin typeface="Montserrat" panose="00000500000000000000" pitchFamily="50" charset="0"/>
                        </a:rPr>
                        <a:t> Analysis**</a:t>
                      </a:r>
                      <a:endParaRPr lang="en-IN" sz="1600" dirty="0">
                        <a:latin typeface="Montserrat" panose="00000500000000000000" pitchFamily="50" charset="0"/>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370840">
                <a:tc>
                  <a:txBody>
                    <a:bodyPr/>
                    <a:lstStyle/>
                    <a:p>
                      <a:pPr algn="l"/>
                      <a:r>
                        <a:rPr lang="en-US" sz="1600" b="1" dirty="0">
                          <a:latin typeface="Montserrat" panose="00000500000000000000" pitchFamily="50" charset="0"/>
                        </a:rPr>
                        <a:t>P7</a:t>
                      </a:r>
                      <a:endParaRPr lang="en-IN" sz="1600" b="1" dirty="0">
                        <a:latin typeface="Montserrat" panose="00000500000000000000" pitchFamily="50" charset="0"/>
                      </a:endParaRPr>
                    </a:p>
                  </a:txBody>
                  <a:tcPr marL="99060" marR="99060" anchor="ctr">
                    <a:solidFill>
                      <a:srgbClr val="00B050"/>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Customer Support/ Customer Satisfaction/ Service</a:t>
                      </a:r>
                    </a:p>
                  </a:txBody>
                  <a:tcPr marL="99060" marR="99060" anchor="ctr">
                    <a:solidFill>
                      <a:srgbClr val="00B050"/>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640080">
                <a:tc>
                  <a:txBody>
                    <a:bodyPr/>
                    <a:lstStyle/>
                    <a:p>
                      <a:pPr algn="l"/>
                      <a:r>
                        <a:rPr lang="en-US" sz="1600" b="1" dirty="0">
                          <a:latin typeface="Montserrat" panose="00000500000000000000" pitchFamily="50" charset="0"/>
                        </a:rPr>
                        <a:t>7.1</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all requirements related to QM-System, product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and process fulfilled?</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2"/>
                  </a:ext>
                </a:extLst>
              </a:tr>
              <a:tr h="370840">
                <a:tc>
                  <a:txBody>
                    <a:bodyPr/>
                    <a:lstStyle/>
                    <a:p>
                      <a:pPr algn="l"/>
                      <a:r>
                        <a:rPr lang="en-US" sz="1600" b="1" dirty="0">
                          <a:latin typeface="Montserrat" panose="00000500000000000000" pitchFamily="50" charset="0"/>
                        </a:rPr>
                        <a:t>7.2</a:t>
                      </a:r>
                      <a:endParaRPr lang="en-IN" sz="1600" b="1" dirty="0">
                        <a:latin typeface="Montserrat" panose="00000500000000000000" pitchFamily="50" charset="0"/>
                      </a:endParaRPr>
                    </a:p>
                  </a:txBody>
                  <a:tcPr marL="99060" marR="99060" anchor="ctr">
                    <a:solidFill>
                      <a:schemeClr val="bg1">
                        <a:lumMod val="7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customer service guaranteed?</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3"/>
                  </a:ext>
                </a:extLst>
              </a:tr>
              <a:tr h="370840">
                <a:tc>
                  <a:txBody>
                    <a:bodyPr/>
                    <a:lstStyle/>
                    <a:p>
                      <a:pPr algn="l"/>
                      <a:r>
                        <a:rPr lang="en-US" sz="1600" b="1" dirty="0">
                          <a:latin typeface="Montserrat" panose="00000500000000000000" pitchFamily="50" charset="0"/>
                        </a:rPr>
                        <a:t>7.3*</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Is the supply of parts guaranteed?</a:t>
                      </a:r>
                    </a:p>
                  </a:txBody>
                  <a:tcPr marL="99060" marR="99060" anchor="ctr">
                    <a:solidFill>
                      <a:schemeClr val="bg1">
                        <a:lumMod val="6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4"/>
                  </a:ext>
                </a:extLst>
              </a:tr>
              <a:tr h="914400">
                <a:tc>
                  <a:txBody>
                    <a:bodyPr/>
                    <a:lstStyle/>
                    <a:p>
                      <a:pPr algn="l"/>
                      <a:r>
                        <a:rPr lang="en-US" sz="1600" b="1" dirty="0">
                          <a:latin typeface="Montserrat" panose="00000500000000000000" pitchFamily="50" charset="0"/>
                        </a:rPr>
                        <a:t>7.4*</a:t>
                      </a:r>
                      <a:endParaRPr lang="en-IN" sz="1600" b="1" dirty="0">
                        <a:latin typeface="Montserrat" panose="00000500000000000000" pitchFamily="50" charset="0"/>
                      </a:endParaRPr>
                    </a:p>
                  </a:txBody>
                  <a:tcPr marL="99060" marR="99060" anchor="ctr">
                    <a:solidFill>
                      <a:srgbClr val="FFFF00"/>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If there are deviations from quality requirements, are failure analyses carried out and corrective actions implemented effectively?</a:t>
                      </a:r>
                    </a:p>
                  </a:txBody>
                  <a:tcPr marL="99060" marR="99060" anchor="ctr">
                    <a:solidFill>
                      <a:schemeClr val="bg1">
                        <a:lumMod val="75000"/>
                      </a:schemeClr>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X</a:t>
                      </a: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75000"/>
                      </a:schemeClr>
                    </a:solidFill>
                  </a:tcPr>
                </a:tc>
                <a:extLst>
                  <a:ext uri="{0D108BD9-81ED-4DB2-BD59-A6C34878D82A}">
                    <a16:rowId xmlns:a16="http://schemas.microsoft.com/office/drawing/2014/main" val="10005"/>
                  </a:ext>
                </a:extLst>
              </a:tr>
              <a:tr h="640080">
                <a:tc>
                  <a:txBody>
                    <a:bodyPr/>
                    <a:lstStyle/>
                    <a:p>
                      <a:pPr algn="l"/>
                      <a:r>
                        <a:rPr lang="en-US" sz="1600" b="1" dirty="0">
                          <a:latin typeface="Montserrat" panose="00000500000000000000" pitchFamily="50" charset="0"/>
                        </a:rPr>
                        <a:t>7.5</a:t>
                      </a:r>
                      <a:endParaRPr lang="en-IN" sz="1600" b="1" dirty="0">
                        <a:latin typeface="Montserrat" panose="00000500000000000000" pitchFamily="50" charset="0"/>
                      </a:endParaRPr>
                    </a:p>
                  </a:txBody>
                  <a:tcPr marL="99060" marR="99060" anchor="ctr">
                    <a:solidFill>
                      <a:schemeClr val="bg1">
                        <a:lumMod val="6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personnel qualified for the various tasks and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are responsibilities defined?</a:t>
                      </a:r>
                    </a:p>
                  </a:txBody>
                  <a:tcPr marL="99060" marR="99060" anchor="ctr">
                    <a:solidFill>
                      <a:schemeClr val="bg1">
                        <a:lumMod val="6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65000"/>
                      </a:schemeClr>
                    </a:solidFill>
                  </a:tcPr>
                </a:tc>
                <a:extLst>
                  <a:ext uri="{0D108BD9-81ED-4DB2-BD59-A6C34878D82A}">
                    <a16:rowId xmlns:a16="http://schemas.microsoft.com/office/drawing/2014/main" val="10006"/>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09467160"/>
              </p:ext>
            </p:extLst>
          </p:nvPr>
        </p:nvGraphicFramePr>
        <p:xfrm>
          <a:off x="165100" y="5181600"/>
          <a:ext cx="5200650" cy="370840"/>
        </p:xfrm>
        <a:graphic>
          <a:graphicData uri="http://schemas.openxmlformats.org/drawingml/2006/table">
            <a:tbl>
              <a:tblPr firstRow="1" bandRow="1">
                <a:tableStyleId>{5C22544A-7EE6-4342-B048-85BDC9FD1C3A}</a:tableStyleId>
              </a:tblPr>
              <a:tblGrid>
                <a:gridCol w="5200650">
                  <a:extLst>
                    <a:ext uri="{9D8B030D-6E8A-4147-A177-3AD203B41FA5}">
                      <a16:colId xmlns:a16="http://schemas.microsoft.com/office/drawing/2014/main" val="20000"/>
                    </a:ext>
                  </a:extLst>
                </a:gridCol>
              </a:tblGrid>
              <a:tr h="370840">
                <a:tc>
                  <a:txBody>
                    <a:bodyPr/>
                    <a:lstStyle/>
                    <a:p>
                      <a:pPr algn="l"/>
                      <a:r>
                        <a:rPr lang="en-US" sz="1600" b="1" baseline="0" dirty="0">
                          <a:solidFill>
                            <a:schemeClr val="tx1"/>
                          </a:solidFill>
                          <a:latin typeface="Montserrat" panose="00000500000000000000" pitchFamily="50" charset="0"/>
                        </a:rPr>
                        <a:t>   Highlighted Marking indicates: </a:t>
                      </a:r>
                      <a:r>
                        <a:rPr lang="en-US" sz="1600" b="1" dirty="0">
                          <a:solidFill>
                            <a:schemeClr val="tx1"/>
                          </a:solidFill>
                          <a:latin typeface="Montserrat" panose="00000500000000000000" pitchFamily="50" charset="0"/>
                        </a:rPr>
                        <a:t>* - Questions</a:t>
                      </a:r>
                      <a:endParaRPr lang="en-IN" sz="1600" b="1" dirty="0">
                        <a:solidFill>
                          <a:schemeClr val="tx1"/>
                        </a:solidFill>
                        <a:latin typeface="Montserrat" panose="00000500000000000000" pitchFamily="50" charset="0"/>
                      </a:endParaRPr>
                    </a:p>
                  </a:txBody>
                  <a:tcPr marL="99060" marR="99060" anchor="ctr">
                    <a:solidFill>
                      <a:srgbClr val="FFFF00"/>
                    </a:solidFill>
                  </a:tcPr>
                </a:tc>
                <a:extLst>
                  <a:ext uri="{0D108BD9-81ED-4DB2-BD59-A6C34878D82A}">
                    <a16:rowId xmlns:a16="http://schemas.microsoft.com/office/drawing/2014/main" val="10000"/>
                  </a:ext>
                </a:extLst>
              </a:tr>
            </a:tbl>
          </a:graphicData>
        </a:graphic>
      </p:graphicFrame>
      <p:sp>
        <p:nvSpPr>
          <p:cNvPr id="7" name="Title 1"/>
          <p:cNvSpPr txBox="1">
            <a:spLocks/>
          </p:cNvSpPr>
          <p:nvPr/>
        </p:nvSpPr>
        <p:spPr>
          <a:xfrm>
            <a:off x="82551" y="5638801"/>
            <a:ext cx="9591289" cy="713509"/>
          </a:xfrm>
          <a:prstGeom prst="rect">
            <a:avLst/>
          </a:prstGeom>
        </p:spPr>
        <p:txBody>
          <a:bodyPr vert="horz" lIns="95782" tIns="47891" rIns="95782" bIns="478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800" b="1" dirty="0">
                <a:solidFill>
                  <a:schemeClr val="tx1">
                    <a:lumMod val="65000"/>
                    <a:lumOff val="35000"/>
                  </a:schemeClr>
                </a:solidFill>
                <a:latin typeface="Montserrat" panose="00000500000000000000" pitchFamily="50" charset="0"/>
              </a:rPr>
              <a:t>** Questions from the Questionnaire that must be audited at a minimum within the framework of the Potential Analysis.</a:t>
            </a:r>
            <a:endParaRPr lang="en-US" sz="1800" b="1" dirty="0">
              <a:solidFill>
                <a:schemeClr val="tx1">
                  <a:lumMod val="65000"/>
                  <a:lumOff val="35000"/>
                </a:schemeClr>
              </a:solidFill>
              <a:latin typeface="Montserrat" panose="00000500000000000000" pitchFamily="50" charset="0"/>
            </a:endParaRPr>
          </a:p>
        </p:txBody>
      </p:sp>
      <p:sp>
        <p:nvSpPr>
          <p:cNvPr id="9" name="Slide Number Placeholder 9">
            <a:extLst>
              <a:ext uri="{FF2B5EF4-FFF2-40B4-BE49-F238E27FC236}">
                <a16:creationId xmlns:a16="http://schemas.microsoft.com/office/drawing/2014/main" id="{97BF763E-14FC-4751-B48C-5EB0485376E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28</a:t>
            </a:r>
          </a:p>
        </p:txBody>
      </p:sp>
    </p:spTree>
    <p:extLst>
      <p:ext uri="{BB962C8B-B14F-4D97-AF65-F5344CB8AC3E}">
        <p14:creationId xmlns:p14="http://schemas.microsoft.com/office/powerpoint/2010/main" val="796832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4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85733744"/>
              </p:ext>
            </p:extLst>
          </p:nvPr>
        </p:nvGraphicFramePr>
        <p:xfrm>
          <a:off x="304800" y="914400"/>
          <a:ext cx="9546538" cy="5367382"/>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5063">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173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a Project Management established with a Project Organization?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17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128859">
                <a:tc>
                  <a:txBody>
                    <a:bodyPr/>
                    <a:lstStyle/>
                    <a:p>
                      <a:pPr marL="0" algn="l" defTabSz="914400" rtl="0" eaLnBrk="1" latinLnBrk="0" hangingPunct="1"/>
                      <a:endParaRPr lang="en-US"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 process for project management exists.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organisation is specified and contacts are defined.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responsibilities and authority of the project leader and team members are defined.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team members of the project are qualified to carry out their tasks.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organisation meets the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Suppliers are involved in project management.</a:t>
                      </a:r>
                      <a:endParaRPr lang="en-US"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Defined roles, tasks, competence and responsibilities of the project leader / project team expert for</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technology</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Project interface in multi-site projects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Project organisational chart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Composition of the project team</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Verification of qualifications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Special customer requirements for project management</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F34FCE4C-0851-42F3-837F-B2A0633CD30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29</a:t>
            </a:r>
          </a:p>
        </p:txBody>
      </p:sp>
    </p:spTree>
    <p:extLst>
      <p:ext uri="{BB962C8B-B14F-4D97-AF65-F5344CB8AC3E}">
        <p14:creationId xmlns:p14="http://schemas.microsoft.com/office/powerpoint/2010/main" val="575050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557664937"/>
              </p:ext>
            </p:extLst>
          </p:nvPr>
        </p:nvGraphicFramePr>
        <p:xfrm>
          <a:off x="304800" y="1033417"/>
          <a:ext cx="9546538" cy="5234822"/>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48975">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928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P2.2</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all resources required for the project development planned and available and are changes shown?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79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6874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Resource planning takes account of the customer's requirements, based on the contract covering the project.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Resource planning for project members is established and implemented. The staff workload has to be considered.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Review and where necessary adjustment of resource planning is carried out when changes occur (dates, scope of development performance…). This applies to changes that are triggered by the customer as well as internal changes or supplier changes.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Evidence of resource planning (taking other projects into account)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Resource planning for equipment (e.g. development test stand)</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6CB5BD22-7AA9-405A-AEE5-E02B4282470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30</a:t>
            </a:r>
          </a:p>
        </p:txBody>
      </p:sp>
    </p:spTree>
    <p:extLst>
      <p:ext uri="{BB962C8B-B14F-4D97-AF65-F5344CB8AC3E}">
        <p14:creationId xmlns:p14="http://schemas.microsoft.com/office/powerpoint/2010/main" val="1880517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840901409"/>
              </p:ext>
            </p:extLst>
          </p:nvPr>
        </p:nvGraphicFramePr>
        <p:xfrm>
          <a:off x="304800" y="1033417"/>
          <a:ext cx="9546538" cy="513138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6168">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1549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P2.2</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all resources required for the project development planned and available and are changes shown?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00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80821">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critical path is given special consideration within the resource planning.</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necessary project budget for personnel and equipment (testing and laboratory equipment e.g.) is planned and released.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Changes in the project organisation (interface with client) are reported.</a:t>
                      </a:r>
                    </a:p>
                  </a:txBody>
                  <a:tcPr marL="99060" marR="99060" anchor="ctr">
                    <a:solidFill>
                      <a:schemeClr val="bg1">
                        <a:lumMod val="8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FC7BAB77-8E1E-47AB-B7CC-ABB345E3EA9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31</a:t>
            </a:r>
          </a:p>
        </p:txBody>
      </p:sp>
    </p:spTree>
    <p:extLst>
      <p:ext uri="{BB962C8B-B14F-4D97-AF65-F5344CB8AC3E}">
        <p14:creationId xmlns:p14="http://schemas.microsoft.com/office/powerpoint/2010/main" val="745052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646568144"/>
              </p:ext>
            </p:extLst>
          </p:nvPr>
        </p:nvGraphicFramePr>
        <p:xfrm>
          <a:off x="304800" y="1302657"/>
          <a:ext cx="9546538" cy="494682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43704">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3473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P2.3</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 project plan and has this been coordinated with the customer?</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47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3256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plan meets the specific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All internal and customer defined milestones are fully incorporated in the project plan.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 review is carried out at the milestones defined in the project plan to check that all planned activities are carried out and that the level of maturity required is achieved.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If a statutory authorisation procedure for a product is specifically required, the duration of this procedure is included in the project planning.</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Project plan with milestones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Specific customer requirements regarding technologies and/or product groups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Customer's project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Customer's deadlines</a:t>
                      </a:r>
                    </a:p>
                    <a:p>
                      <a:pPr marL="0" indent="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Customer's milestones</a:t>
                      </a:r>
                    </a:p>
                    <a:p>
                      <a:pPr marL="0" indent="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Customer's targets (measurements within the individual milestones)</a:t>
                      </a:r>
                    </a:p>
                    <a:p>
                      <a:pPr marL="0" indent="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Milestone assessments (re- views)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A7BFAEB6-D67E-40AD-B880-03871B9F2E2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32</a:t>
            </a:r>
          </a:p>
        </p:txBody>
      </p:sp>
    </p:spTree>
    <p:extLst>
      <p:ext uri="{BB962C8B-B14F-4D97-AF65-F5344CB8AC3E}">
        <p14:creationId xmlns:p14="http://schemas.microsoft.com/office/powerpoint/2010/main" val="684700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14264521"/>
              </p:ext>
            </p:extLst>
          </p:nvPr>
        </p:nvGraphicFramePr>
        <p:xfrm>
          <a:off x="304800" y="1302657"/>
          <a:ext cx="9546538" cy="502194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2081">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3989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P2.3</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 project plan and has this been coordinated with the customer?</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98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90071">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In-house communication is ensured when changes are made to the project plan. Changes made to the project plan which affect the customer are coordinated with the customer.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critical path is generated from the project plan and takes account of critical delivery items.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plan must include the advanced product quality planning activities. This may be in a separate document that is referred to from the project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plans must take prototype and pre-production into account.</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Quality Plan (e.g. from VDA MLA or APQP)</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Country specific certification requirements (ECE, SAE, DOT, CCC, …)</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Legal and Regulatory approvals process of critical systems (electroplating, paint, ...)</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10123DCE-0090-47CF-A5FF-CB3F2EC3D22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33</a:t>
            </a:r>
          </a:p>
        </p:txBody>
      </p:sp>
    </p:spTree>
    <p:extLst>
      <p:ext uri="{BB962C8B-B14F-4D97-AF65-F5344CB8AC3E}">
        <p14:creationId xmlns:p14="http://schemas.microsoft.com/office/powerpoint/2010/main" val="30719831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14997459"/>
              </p:ext>
            </p:extLst>
          </p:nvPr>
        </p:nvGraphicFramePr>
        <p:xfrm>
          <a:off x="304800" y="1302657"/>
          <a:ext cx="9546538" cy="488094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5327">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2958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P2.3</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 project plan and has this been coordinated with the customer?</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29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7505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plan must include detailed activities for product and process development. Detailed plans may be in a separate document referred to in the project plan. The plans must take prototype and pre- production into account.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project plan must include the detailed activities concerning procurement. Detailed plans may be in a separate document referred to in the project plan.</a:t>
                      </a:r>
                    </a:p>
                  </a:txBody>
                  <a:tcPr marL="99060" marR="99060" anchor="ctr">
                    <a:solidFill>
                      <a:schemeClr val="bg1">
                        <a:lumMod val="8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0B3CE7E2-246A-4D02-9EB6-A8E3FE5486B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34</a:t>
            </a:r>
          </a:p>
        </p:txBody>
      </p:sp>
    </p:spTree>
    <p:extLst>
      <p:ext uri="{BB962C8B-B14F-4D97-AF65-F5344CB8AC3E}">
        <p14:creationId xmlns:p14="http://schemas.microsoft.com/office/powerpoint/2010/main" val="3862896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283604756"/>
              </p:ext>
            </p:extLst>
          </p:nvPr>
        </p:nvGraphicFramePr>
        <p:xfrm>
          <a:off x="304800" y="914400"/>
          <a:ext cx="9546538" cy="53340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5513">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61400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P2.4</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 advanced product quality planning implemented within the project</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and monitored for compliance?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08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1362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advanced product quality planning meets the specific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Both product and process assurance measures are included as part of the advanced product quality planning.</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Verification and validation of the product and pro- cess requirements are contained within the planning.</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planning also addresses critical components and scope of supply (internal and external suppliers).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plan is regularly monitored for compliance and for target achievement.</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Project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milestones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requirements in regard to quality plans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specifications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1A79EAF0-95C0-446F-B7C3-E3AADEBFDA3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35</a:t>
            </a:r>
          </a:p>
        </p:txBody>
      </p:sp>
    </p:spTree>
    <p:extLst>
      <p:ext uri="{BB962C8B-B14F-4D97-AF65-F5344CB8AC3E}">
        <p14:creationId xmlns:p14="http://schemas.microsoft.com/office/powerpoint/2010/main" val="1666051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069515159"/>
              </p:ext>
            </p:extLst>
          </p:nvPr>
        </p:nvGraphicFramePr>
        <p:xfrm>
          <a:off x="304800" y="914400"/>
          <a:ext cx="9546538" cy="5343982"/>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60793">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913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P2.5*</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procurement activities of the project implemented and monitored for compliance?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41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49875">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activities have to ensure that only approved and quality-capable suppliers are used in production.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level of activity depends on the risk classification of procured scope of supplies.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These include the supplier selection and award criteria, award amount and delivery target date. The transfer of customer requirements in the supply chain is ensured.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activities also include client’s required suppliers as stated within the agreement.</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Make or buy decisions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Supplier selection criteria</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Supplier development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List of suppliers for the project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List of approved suppliers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Risk appraisal of each sup- plier</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DC650876-791A-4C75-859E-1ED7478AE75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36</a:t>
            </a:r>
          </a:p>
        </p:txBody>
      </p:sp>
    </p:spTree>
    <p:extLst>
      <p:ext uri="{BB962C8B-B14F-4D97-AF65-F5344CB8AC3E}">
        <p14:creationId xmlns:p14="http://schemas.microsoft.com/office/powerpoint/2010/main" val="1177881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636640860"/>
              </p:ext>
            </p:extLst>
          </p:nvPr>
        </p:nvGraphicFramePr>
        <p:xfrm>
          <a:off x="304800" y="1302657"/>
          <a:ext cx="9546538" cy="48780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3951">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1145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P2.5*</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procurement activities of the project implemented and monitored for compliance?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18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45965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suppliers for facilities, machinery, tools, test and measurement systems and services are integrated.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appointment of suppliers must be appropriately documented and traceable.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Dates for the assignment, supplier milestones and release have been laid down in the plan and coordinated with the overall schedule.</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Interface agreement for directed suppliers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Component classification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Suppliers of services such as development, laboratories and maintenance etc.</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31F8805C-1D6B-46BC-AF94-CB37069BA8A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37</a:t>
            </a:r>
          </a:p>
        </p:txBody>
      </p:sp>
    </p:spTree>
    <p:extLst>
      <p:ext uri="{BB962C8B-B14F-4D97-AF65-F5344CB8AC3E}">
        <p14:creationId xmlns:p14="http://schemas.microsoft.com/office/powerpoint/2010/main" val="781000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111779499"/>
              </p:ext>
            </p:extLst>
          </p:nvPr>
        </p:nvGraphicFramePr>
        <p:xfrm>
          <a:off x="304800" y="1302657"/>
          <a:ext cx="9546538" cy="494574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5875">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8757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P2.6*</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change management within the project ensured by the project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organisation?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3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7880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 management within the project meets the customer's specific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Changes (initiated by the customer, in-house or by the client) must be evaluated and if necessary the project plan must be adapted. This evaluation must include the risk assessment for the product quality as well as the deadlines.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Suppliers (critical supplies) are actively involved in change management.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Changes are reported in a timely manner and are agreed upon with the customer.</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Time schedules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Process description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Change management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Change forms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Change history for the product and the process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Evaluation of change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Approvals of changes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2EDC3CD6-ACBC-4B46-8CD1-910ECEF4059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38</a:t>
            </a:r>
          </a:p>
        </p:txBody>
      </p:sp>
    </p:spTree>
    <p:extLst>
      <p:ext uri="{BB962C8B-B14F-4D97-AF65-F5344CB8AC3E}">
        <p14:creationId xmlns:p14="http://schemas.microsoft.com/office/powerpoint/2010/main" val="244523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215254945"/>
              </p:ext>
            </p:extLst>
          </p:nvPr>
        </p:nvGraphicFramePr>
        <p:xfrm>
          <a:off x="304800" y="1302657"/>
          <a:ext cx="9546538" cy="465390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2849">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369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P2.6*</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change management within the project ensured by the project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organisation?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223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45208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Compliance must be ensured at change stop points. If deviations from this occur they must be documented between the client and the supplier.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All changes must be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persons responsible for change management are defined for the client, in-house and to suppliers.</a:t>
                      </a:r>
                    </a:p>
                  </a:txBody>
                  <a:tcPr marL="99060" marR="99060" anchor="ctr">
                    <a:solidFill>
                      <a:schemeClr val="bg1">
                        <a:lumMod val="85000"/>
                      </a:schemeClr>
                    </a:solidFill>
                  </a:tcPr>
                </a:tc>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868C9384-FE7C-4048-8711-ED1551C647C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39</a:t>
            </a:r>
          </a:p>
        </p:txBody>
      </p:sp>
    </p:spTree>
    <p:extLst>
      <p:ext uri="{BB962C8B-B14F-4D97-AF65-F5344CB8AC3E}">
        <p14:creationId xmlns:p14="http://schemas.microsoft.com/office/powerpoint/2010/main" val="86609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99642511"/>
              </p:ext>
            </p:extLst>
          </p:nvPr>
        </p:nvGraphicFramePr>
        <p:xfrm>
          <a:off x="304800" y="921655"/>
          <a:ext cx="9546538" cy="533542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49945">
                <a:tc gridSpan="2">
                  <a:txBody>
                    <a:bodyPr/>
                    <a:lstStyle/>
                    <a:p>
                      <a:r>
                        <a:rPr lang="en-US" sz="1600" dirty="0">
                          <a:latin typeface="Montserrat" panose="00000500000000000000" pitchFamily="50" charset="0"/>
                        </a:rPr>
                        <a:t>Project</a:t>
                      </a:r>
                      <a:r>
                        <a:rPr lang="en-US" sz="1600" baseline="0" dirty="0">
                          <a:latin typeface="Montserrat" panose="00000500000000000000" pitchFamily="50" charset="0"/>
                        </a:rPr>
                        <a:t> Management (P2)</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2937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P2.7</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an escalation process established and is this effectively implemented?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80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07557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escalation process in the project meets the specific client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An escalation model (risk management) must be available for deviations in the project affecting the overall schedule. Project risks are identified, assessed and reduced through measures applied to the product group concerned in each case.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criteria for escalation are defined, responsibilities and authorities are regulated and measures are taken when deviations occur.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If risks have been identified in technologies, suppliers or supplier countries, these risks should be considered within the escalation management.</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Time periods for escalation depending on the risk have been agreed upon.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Contact personnel/ decision makers in the escalation process are defined.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Escalation criteria and paths of communication are defined.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Protocols of milestone re- views including measures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BCFA081F-D3D1-4FB1-B96A-04E3B279A4C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40</a:t>
            </a:r>
          </a:p>
        </p:txBody>
      </p:sp>
    </p:spTree>
    <p:extLst>
      <p:ext uri="{BB962C8B-B14F-4D97-AF65-F5344CB8AC3E}">
        <p14:creationId xmlns:p14="http://schemas.microsoft.com/office/powerpoint/2010/main" val="1101447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244688449"/>
              </p:ext>
            </p:extLst>
          </p:nvPr>
        </p:nvGraphicFramePr>
        <p:xfrm>
          <a:off x="304800" y="921655"/>
          <a:ext cx="9546538" cy="533542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49945">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2937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specific product and process requirements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80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07557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All requirements regarding the product to be developed are known.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For products with integrated software, the requirements at interfaces between hardware and software are defined. Requirement management is implemented for this.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organisation must determine the logistical requirements and the statutory and regulatory requirements relevant for the product that are necessary to meet specific client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organisation must take into account and use requirements on the product and the process known from previous experience.</a:t>
                      </a:r>
                    </a:p>
                  </a:txBody>
                  <a:tcPr marL="99060" marR="99060" anchor="ctr">
                    <a:solidFill>
                      <a:schemeClr val="bg1">
                        <a:lumMod val="85000"/>
                      </a:schemeClr>
                    </a:solidFill>
                  </a:tcPr>
                </a:tc>
                <a:tc>
                  <a:txBody>
                    <a:bodyPr/>
                    <a:lstStyle/>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Inquiry documents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Contract documents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Requirement specifications (product, process)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Legal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Purchasing conditions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QM specific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Quality agreements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Requirements for documentation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Logistics requirements (JIT, JIS, on consignment) </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Schedules, technical delivery conditions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CE6CF629-3147-4E38-AF14-25EC90058E6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41</a:t>
            </a:r>
          </a:p>
        </p:txBody>
      </p:sp>
    </p:spTree>
    <p:extLst>
      <p:ext uri="{BB962C8B-B14F-4D97-AF65-F5344CB8AC3E}">
        <p14:creationId xmlns:p14="http://schemas.microsoft.com/office/powerpoint/2010/main" val="3566644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218795403"/>
              </p:ext>
            </p:extLst>
          </p:nvPr>
        </p:nvGraphicFramePr>
        <p:xfrm>
          <a:off x="304800" y="914400"/>
          <a:ext cx="9546538" cy="534914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57200">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2994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specific product and process requirements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810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080967">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Special characteristics must be identified on the basis of their own requirements, customer requirements, legal requirements, manufacturing technology and characteristics that arise from the purpose / use of the product.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quality requirements from the client for the product and the process must be available.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Inquiry and contract documents are checked for completeness.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If customer requirements cannot be fulfilled the customer must be notified or deviations “allowed” / approved from the customer (if the contract has been awarded).</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 Access to portals Information platform in Internet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Definition of responsibilities for suppliers (e.g. qualification, sample submissions, approval, testing…).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Testing regulations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Catalogue of characteristics / reference examples for decorative surfaces.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Experience with previous projects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Product /Process</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characteristics</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Order documents with item lists and schedules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1F7D33C0-6DAD-48D6-980A-B001CD4D145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42</a:t>
            </a:r>
          </a:p>
        </p:txBody>
      </p:sp>
    </p:spTree>
    <p:extLst>
      <p:ext uri="{BB962C8B-B14F-4D97-AF65-F5344CB8AC3E}">
        <p14:creationId xmlns:p14="http://schemas.microsoft.com/office/powerpoint/2010/main" val="3820549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304011947"/>
              </p:ext>
            </p:extLst>
          </p:nvPr>
        </p:nvGraphicFramePr>
        <p:xfrm>
          <a:off x="304800" y="990600"/>
          <a:ext cx="9546538" cy="53340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77178">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1745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specific product and process requirements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99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69413">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Customer requirements regarding the selection of sub-suppliers or incoming materials must be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Interface agreements are available when required (designated) suppliers are agreed upon with the client.</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 Laws / regulations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Environmental aspects, re- cycling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Proof for capability</a:t>
                      </a:r>
                    </a:p>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Specifications, technical drawings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Special characteristics</a:t>
                      </a:r>
                    </a:p>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Suitability of facilities, tools and testing equipment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Layout of work and test facilities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Handling, packaging, storage and identification</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527E8701-F635-4CC5-A15A-DCA2D49BA93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43</a:t>
            </a:r>
          </a:p>
        </p:txBody>
      </p:sp>
    </p:spTree>
    <p:extLst>
      <p:ext uri="{BB962C8B-B14F-4D97-AF65-F5344CB8AC3E}">
        <p14:creationId xmlns:p14="http://schemas.microsoft.com/office/powerpoint/2010/main" val="2351540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547223996"/>
              </p:ext>
            </p:extLst>
          </p:nvPr>
        </p:nvGraphicFramePr>
        <p:xfrm>
          <a:off x="304800" y="914400"/>
          <a:ext cx="9546538" cy="53340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4326">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61211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P3.2*</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Can the manufacturing feasibility be evaluated according to the product</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and process requirements?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5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1225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procedure for evaluating the manufacturing feasibility must be regulated across divisions.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All determined product and process specific requirements (technology, function, quality, logistics, software, ...) must be checked for manufacturing feasibility.</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Material and personnel resources must be considered in the manufacturing feasibility study.</a:t>
                      </a:r>
                    </a:p>
                    <a:p>
                      <a:pPr marL="0" algn="l" defTabSz="914400" rtl="0" eaLnBrk="1" latinLnBrk="0" hangingPunct="1"/>
                      <a:endParaRPr lang="en-US"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results of the manufacturing feasibility study must be available before tendering.</a:t>
                      </a:r>
                    </a:p>
                  </a:txBody>
                  <a:tcPr marL="99060" marR="99060" anchor="ctr">
                    <a:solidFill>
                      <a:schemeClr val="bg1">
                        <a:lumMod val="85000"/>
                      </a:schemeClr>
                    </a:solidFill>
                  </a:tcPr>
                </a:tc>
                <a:tc>
                  <a:txBody>
                    <a:bodyPr/>
                    <a:lstStyle/>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Customer specifications and standards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Dates, timeframes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Regulations, standards, laws, environmental impact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Requirements regarding product liability</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Buildings, premises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CAM, CAQ</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Product / process innovation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Inter-divisional manufacturing feasibility analysis </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89CD263B-BFD2-43A8-AC08-6CABEFCDB52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44</a:t>
            </a:r>
          </a:p>
        </p:txBody>
      </p:sp>
    </p:spTree>
    <p:extLst>
      <p:ext uri="{BB962C8B-B14F-4D97-AF65-F5344CB8AC3E}">
        <p14:creationId xmlns:p14="http://schemas.microsoft.com/office/powerpoint/2010/main" val="1184507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361327276"/>
              </p:ext>
            </p:extLst>
          </p:nvPr>
        </p:nvGraphicFramePr>
        <p:xfrm>
          <a:off x="228600" y="887634"/>
          <a:ext cx="9546538" cy="528456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34902">
                <a:tc gridSpan="2">
                  <a:txBody>
                    <a:bodyPr/>
                    <a:lstStyle/>
                    <a:p>
                      <a:r>
                        <a:rPr lang="en-US" sz="1500" dirty="0">
                          <a:latin typeface="Montserrat" panose="00000500000000000000" pitchFamily="50" charset="0"/>
                        </a:rPr>
                        <a:t>Planning</a:t>
                      </a:r>
                      <a:r>
                        <a:rPr lang="en-US" sz="1500" baseline="0" dirty="0">
                          <a:latin typeface="Montserrat" panose="00000500000000000000" pitchFamily="50" charset="0"/>
                        </a:rPr>
                        <a:t> of Product &amp; Process Development (P3)</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3173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P3.2*</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 Can the manufacturing feasibility be evaluated according to the product</a:t>
                      </a:r>
                    </a:p>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and process requirements?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101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80984">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The manufacturing feasibility of critical purchased parts must be ensured.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If customer requirements cannot be fulfilled the customer must be notified or deviations “allowed” / approved from the customer (if the contract has been awarded).</a:t>
                      </a:r>
                    </a:p>
                  </a:txBody>
                  <a:tcPr marL="99060" marR="99060" anchor="ctr">
                    <a:solidFill>
                      <a:schemeClr val="bg1">
                        <a:lumMod val="8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(for example, sales, development, purchasing, production planning, production, QM planning, logistics) </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Product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Laboratory / testing equipment</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Capacity monitoring</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Availability of incoming materials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Manufacturing facilities, manufacturing sites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Equipment, tools, production</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testing equipment, laboratory facilities, transport, container, storage</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A768989E-ADFA-4908-A5EF-B9A871AF2E7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45</a:t>
            </a:r>
          </a:p>
        </p:txBody>
      </p:sp>
    </p:spTree>
    <p:extLst>
      <p:ext uri="{BB962C8B-B14F-4D97-AF65-F5344CB8AC3E}">
        <p14:creationId xmlns:p14="http://schemas.microsoft.com/office/powerpoint/2010/main" val="3252320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962901894"/>
              </p:ext>
            </p:extLst>
          </p:nvPr>
        </p:nvGraphicFramePr>
        <p:xfrm>
          <a:off x="304800" y="990600"/>
          <a:ext cx="9546538" cy="5211965"/>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57200">
                <a:tc gridSpan="2">
                  <a:txBody>
                    <a:bodyPr/>
                    <a:lstStyle/>
                    <a:p>
                      <a:r>
                        <a:rPr lang="en-US" sz="1500" dirty="0">
                          <a:latin typeface="Montserrat" panose="00000500000000000000" pitchFamily="50" charset="0"/>
                        </a:rPr>
                        <a:t>Planning</a:t>
                      </a:r>
                      <a:r>
                        <a:rPr lang="en-US" sz="1500" baseline="0" dirty="0">
                          <a:latin typeface="Montserrat" panose="00000500000000000000" pitchFamily="50" charset="0"/>
                        </a:rPr>
                        <a:t> of Product &amp; Process Development (P3)</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9992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P3.3</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 Are the activities for the product and process development planned in</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detail?</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12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83561">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When planning the product and process development the level of detail is dependent on the component, software and complexity of the process.</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In the development phase, suitable methods must be used to secure the product and process development so that when the product goes into serial production it fulfils the operational conditions (function, reliability, safety, security). This must be considered in the planning.</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Risk analysis (Product and process FMEAs or similar methods) are part of the planning.</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New developments from products and processes should be taken into account at the planning stage </a:t>
                      </a:r>
                    </a:p>
                  </a:txBody>
                  <a:tcPr marL="99060" marR="99060" anchor="ctr">
                    <a:solidFill>
                      <a:schemeClr val="bg1">
                        <a:lumMod val="85000"/>
                      </a:schemeClr>
                    </a:solidFill>
                  </a:tcPr>
                </a:tc>
                <a:tc>
                  <a:txBody>
                    <a:bodyPr/>
                    <a:lstStyle/>
                    <a:p>
                      <a:pPr marL="0" algn="l" defTabSz="914400" rtl="0" eaLnBrk="1" latinLnBrk="0" hangingPunct="1"/>
                      <a:r>
                        <a:rPr lang="en-IN" sz="15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Overall schedule or product and process development plan</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Customer requirements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Layout inspection and functional verification plans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Client schedule</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Lead times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Deadlines for the procurement release, sup- plier approval and change stop</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Methods used to minimize risk (QFD, FMEA, statistical testing plan (e.g. DoE, Shainin, Taguchi)</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Detailed plans for proto- types / pre-production</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4D29B5A5-CB35-4E7E-84C6-698CB5EE97C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46</a:t>
            </a:r>
          </a:p>
        </p:txBody>
      </p:sp>
    </p:spTree>
    <p:extLst>
      <p:ext uri="{BB962C8B-B14F-4D97-AF65-F5344CB8AC3E}">
        <p14:creationId xmlns:p14="http://schemas.microsoft.com/office/powerpoint/2010/main" val="2732151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857850926"/>
              </p:ext>
            </p:extLst>
          </p:nvPr>
        </p:nvGraphicFramePr>
        <p:xfrm>
          <a:off x="207062" y="914400"/>
          <a:ext cx="9546538" cy="54102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57200">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2278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P3.3</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activities for the product and process development planned in</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detail?</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924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13772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the planning stage, the development of new products and processes should take into account the requirements of the product operational conditions.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plans contain all information for product and process development (including dates and length of time, milestones within the overall project plan, production testing, PPA-date, Software standards).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Methods for development release meet customer requirements and a clarified with the customer if deviations occur.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Outsourced processes and services are part of the project planning.</a:t>
                      </a:r>
                    </a:p>
                  </a:txBody>
                  <a:tcPr marL="99060" marR="99060" anchor="ctr">
                    <a:solidFill>
                      <a:schemeClr val="bg1">
                        <a:lumMod val="85000"/>
                      </a:schemeClr>
                    </a:solidFill>
                  </a:tcPr>
                </a:tc>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Regular status checks on the progress of the development (reviews)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Project plans for investment items, (facilities and equipment).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Logistics planning for all phases of the of product and process development including packaging</a:t>
                      </a: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Detailed planning for re- liability testing, functional testing, trial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Deadline for development phase samples</a:t>
                      </a: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Deadlines for the production trial run, tool timing plans (off tool parts)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Detailed planning for test plans, test equipment plans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CE9840E1-EDC4-4F75-B07F-4EE387C8B07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47</a:t>
            </a:r>
          </a:p>
        </p:txBody>
      </p:sp>
    </p:spTree>
    <p:extLst>
      <p:ext uri="{BB962C8B-B14F-4D97-AF65-F5344CB8AC3E}">
        <p14:creationId xmlns:p14="http://schemas.microsoft.com/office/powerpoint/2010/main" val="706449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807333801"/>
              </p:ext>
            </p:extLst>
          </p:nvPr>
        </p:nvGraphicFramePr>
        <p:xfrm>
          <a:off x="207062" y="990600"/>
          <a:ext cx="9546538" cy="53339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42886">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9703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P3.4</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activities for customer support / customer satisfaction / customer</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service planned?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6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27983">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customer requirements for the supply of parts are taken into account across the product life cycle.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Concepts to continually ensure series supply including a safeguard for emergencies are provided in the planning phase.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 fall-back concept is provided for product and process innovation.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analysis process for 0 km and field reclamation is planned for delivery. The customer requirements are taken into account for failure analysis.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When introducing new technologies and products, the employee training, and the creation of the necessary infrastructure are provided also in customer service.</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Training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Qualification matrix</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Investment planning</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Inspection Planning for standard and stress testing</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Triggering criteria are de- fined</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Handbook NTF process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Concept for the supply of spare parts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Emergency plans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CD43AE88-5C17-4CED-9406-70AAF6867DE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48</a:t>
            </a:r>
          </a:p>
        </p:txBody>
      </p:sp>
    </p:spTree>
    <p:extLst>
      <p:ext uri="{BB962C8B-B14F-4D97-AF65-F5344CB8AC3E}">
        <p14:creationId xmlns:p14="http://schemas.microsoft.com/office/powerpoint/2010/main" val="23696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384413314"/>
              </p:ext>
            </p:extLst>
          </p:nvPr>
        </p:nvGraphicFramePr>
        <p:xfrm>
          <a:off x="228600" y="1143001"/>
          <a:ext cx="9546538" cy="5038698"/>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16951">
                <a:tc gridSpan="2">
                  <a:txBody>
                    <a:bodyPr/>
                    <a:lstStyle/>
                    <a:p>
                      <a:r>
                        <a:rPr lang="en-US" sz="1600" dirty="0">
                          <a:latin typeface="Montserrat" panose="00000500000000000000" pitchFamily="50" charset="0"/>
                        </a:rPr>
                        <a:t>Planning</a:t>
                      </a:r>
                      <a:r>
                        <a:rPr lang="en-US" sz="1600" baseline="0" dirty="0">
                          <a:latin typeface="Montserrat" panose="00000500000000000000" pitchFamily="50" charset="0"/>
                        </a:rPr>
                        <a:t> of Product &amp; Process Development (P3)</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962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P3.5</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Have the necessary resources been taken into account for the product and process development?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46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97968">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process for determination of resource is implemented.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Determination of resources refers to the availability of qualified personnel, budget, infrastructure such as Building, testing equipment (hardware and software), laboratory equipment, machinery and equipment, ....</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Capacity for the implementation of prototypes, proto- typing, pilot production, production testing and serial production must be planned and considered.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resource planning is regularly adapted to changes in the project; potential bottlenecks are to be considered.</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CAx equipment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Availability of qualified personnel for respective tasks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Capacity planning for all re- sources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Test / Inspection / Laboratory equipment (internal and external)</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Production sites, tools, production and testing equipment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1A272DA6-EF57-41A3-AE0A-619C3FA83BE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49</a:t>
            </a:r>
          </a:p>
        </p:txBody>
      </p:sp>
    </p:spTree>
    <p:extLst>
      <p:ext uri="{BB962C8B-B14F-4D97-AF65-F5344CB8AC3E}">
        <p14:creationId xmlns:p14="http://schemas.microsoft.com/office/powerpoint/2010/main" val="9151453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806013312"/>
              </p:ext>
            </p:extLst>
          </p:nvPr>
        </p:nvGraphicFramePr>
        <p:xfrm>
          <a:off x="228600" y="990601"/>
          <a:ext cx="9546538" cy="504951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17964">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880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actions from the plans implemented for product and process development?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54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06938">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conditions defined in the development planning methods for product and process development are applied, so that after implementation in the series the findings fulfil the product conditions of use (function, reliability, safety).</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In the development phase a FMEA must be used to ensure that the product and the process comply with the requirements of the customer in terms of function, reliability etc.. When carrying out the product FMEA the proposed manufacturing site for the production shall be included.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Special characteristics are identified and noted in the relevant documents (FMEAs etc.) and there are measures to ensure them.</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Methods to minimize risk (QDF, FMEA)</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Statistical design of experiments (for example: DoE, Shainin, Taguchi…)</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Poka-Yoke Principles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8F225FA1-2E9E-4F47-B42F-EE6000994CB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50</a:t>
            </a:r>
          </a:p>
        </p:txBody>
      </p:sp>
    </p:spTree>
    <p:extLst>
      <p:ext uri="{BB962C8B-B14F-4D97-AF65-F5344CB8AC3E}">
        <p14:creationId xmlns:p14="http://schemas.microsoft.com/office/powerpoint/2010/main" val="2231990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987860906"/>
              </p:ext>
            </p:extLst>
          </p:nvPr>
        </p:nvGraphicFramePr>
        <p:xfrm>
          <a:off x="228600" y="1066800"/>
          <a:ext cx="9546538" cy="506271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30186">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88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actions from the plans implemented for product and process development?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5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07830">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In the overall plan, a test plan must be included for the components, assemblies, subassemblies, components, software and materials including manufacturing processes from prototype and pilot production.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out-sourced products and services are taken into account. The implementation of product and process development is ensured in the supply chain.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documentation of the findings from the prototype phase and the pre-production phase are available for reference in the serial phase.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requirements for the test equipment are defined and implemented.</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Testing planning</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Assembly test and system test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A, B, C Samples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Endurance Tests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Environmental simulation testing (e.g. salt spray test)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Control plan / inspection plan</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AC4FB04E-50C5-4726-A8F5-16333CB6742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51</a:t>
            </a:r>
          </a:p>
        </p:txBody>
      </p:sp>
    </p:spTree>
    <p:extLst>
      <p:ext uri="{BB962C8B-B14F-4D97-AF65-F5344CB8AC3E}">
        <p14:creationId xmlns:p14="http://schemas.microsoft.com/office/powerpoint/2010/main" val="727050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220799092"/>
              </p:ext>
            </p:extLst>
          </p:nvPr>
        </p:nvGraphicFramePr>
        <p:xfrm>
          <a:off x="228600" y="990600"/>
          <a:ext cx="9546538" cy="5293138"/>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28168">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480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P4.2</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human resources available and are they qualified to ensure the start of the series?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39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34700">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 general personnel plan must be available.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Personnel must be qualified for the relevant tasks. This also applies to the staff of external service providers. Appropriate certification must be available.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Needs assessments will be carried out regularly during product and process development with regard to possible emerging bottlenecks and additional requirements.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Qualified personnel resources are available for the implementation of prototypes and samples. Human resources for pre-production, production start-up and serial production are planned and personnel are qualified in accordance with the project plan.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Processes that have been outsourced have also been considered.</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Customer requirements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Requirements profile for the relevant position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Determine the need for training</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Proof of training</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Knowledge of methods and foreign languages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4F234109-8FD0-4811-8E3F-15F813A596BA}"/>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52</a:t>
            </a:r>
          </a:p>
        </p:txBody>
      </p:sp>
    </p:spTree>
    <p:extLst>
      <p:ext uri="{BB962C8B-B14F-4D97-AF65-F5344CB8AC3E}">
        <p14:creationId xmlns:p14="http://schemas.microsoft.com/office/powerpoint/2010/main" val="16125147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518352578"/>
              </p:ext>
            </p:extLst>
          </p:nvPr>
        </p:nvGraphicFramePr>
        <p:xfrm>
          <a:off x="228600" y="914400"/>
          <a:ext cx="9546538" cy="51054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3427">
                <a:tc gridSpan="2">
                  <a:txBody>
                    <a:bodyPr/>
                    <a:lstStyle/>
                    <a:p>
                      <a:r>
                        <a:rPr lang="en-US" sz="1500" dirty="0">
                          <a:latin typeface="Montserrat" panose="00000500000000000000" pitchFamily="50" charset="0"/>
                        </a:rPr>
                        <a:t>Carrying Out </a:t>
                      </a:r>
                      <a:r>
                        <a:rPr lang="en-US" sz="1500" baseline="0" dirty="0">
                          <a:latin typeface="Montserrat" panose="00000500000000000000" pitchFamily="50" charset="0"/>
                        </a:rPr>
                        <a:t>Product &amp; Process Development (P4)</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4357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P4.3</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 Are the material resources available and suitable to ensure the start of the series?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47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53663">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 process to determine resources has been established.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Resource determination refers to the availability of test equipment, laboratory equipment, machinery, equipment, and the utilization of machinery and equipment. Supporting processes must be considered.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Within the resource determination the necessary infrastructure is taken into account.</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Regular needs assessment must be carried out during product and process development with regard to possible emerging bottlenecks and additional requirements.</a:t>
                      </a:r>
                    </a:p>
                  </a:txBody>
                  <a:tcPr marL="99060" marR="99060" anchor="ctr">
                    <a:solidFill>
                      <a:schemeClr val="bg1">
                        <a:lumMod val="85000"/>
                      </a:schemeClr>
                    </a:solidFill>
                  </a:tcPr>
                </a:tc>
                <a:tc>
                  <a:txBody>
                    <a:bodyPr/>
                    <a:lstStyle/>
                    <a:p>
                      <a:pPr marL="0" algn="l" defTabSz="914400" rtl="0" eaLnBrk="1" latinLnBrk="0" hangingPunct="1"/>
                      <a:r>
                        <a:rPr lang="en-IN" sz="15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Customer requirements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Technical interface to customer and suppliers</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Test planning</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5BA18FAC-BE85-4304-BA72-275F5C0BFBC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53</a:t>
            </a:r>
          </a:p>
        </p:txBody>
      </p:sp>
    </p:spTree>
    <p:extLst>
      <p:ext uri="{BB962C8B-B14F-4D97-AF65-F5344CB8AC3E}">
        <p14:creationId xmlns:p14="http://schemas.microsoft.com/office/powerpoint/2010/main" val="1898389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56177193"/>
              </p:ext>
            </p:extLst>
          </p:nvPr>
        </p:nvGraphicFramePr>
        <p:xfrm>
          <a:off x="228600" y="990600"/>
          <a:ext cx="9546538" cy="507114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7341">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043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P4.3</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material resources available and suitable to ensure the start of the series?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80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2666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Material resources for the realization of prototypes and sample are available. Material resources for pre- production, series start and serial production is planned and provided in accordance with the project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Outsourced processes must be considered.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resources must be available with a suitable lead time before the start of customer’s serial production.</a:t>
                      </a:r>
                    </a:p>
                  </a:txBody>
                  <a:tcPr marL="99060" marR="99060" anchor="ctr">
                    <a:solidFill>
                      <a:schemeClr val="bg1">
                        <a:lumMod val="85000"/>
                      </a:schemeClr>
                    </a:solidFill>
                  </a:tcPr>
                </a:tc>
                <a:tc>
                  <a:txBody>
                    <a:bodyPr/>
                    <a:lstStyle/>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Facility planning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Facility layout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Machinery and equipment planning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Quantities and throughput times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Transport routes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Transport, containers, storage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Capacity before series start (initial stock)</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Supporting processes for example from logistics und IT should be considered.</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8EB60DEF-94C3-4731-870B-BF51B2022D5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54</a:t>
            </a:r>
          </a:p>
        </p:txBody>
      </p:sp>
    </p:spTree>
    <p:extLst>
      <p:ext uri="{BB962C8B-B14F-4D97-AF65-F5344CB8AC3E}">
        <p14:creationId xmlns:p14="http://schemas.microsoft.com/office/powerpoint/2010/main" val="33248376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075755277"/>
              </p:ext>
            </p:extLst>
          </p:nvPr>
        </p:nvGraphicFramePr>
        <p:xfrm>
          <a:off x="228600" y="914400"/>
          <a:ext cx="9546538" cy="54102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60154">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63490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P4.4*</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required approvals and releases for the product and process development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28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5233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releases and verification of suitability is confirmed for all the items, assemblies, software versions and out-sourced products and services in accordance development schedules.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material data is confirmed and released.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actions from the FMEA have been implemented and confirmed in their effectiveness.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(Production process and product approval) PPA must be available at production release. For products with integrated software an additional software test report is available.</a:t>
                      </a:r>
                    </a:p>
                  </a:txBody>
                  <a:tcPr marL="99060" marR="99060" anchor="ctr">
                    <a:solidFill>
                      <a:schemeClr val="bg1">
                        <a:lumMod val="85000"/>
                      </a:schemeClr>
                    </a:solidFill>
                  </a:tcPr>
                </a:tc>
                <a:tc>
                  <a:txBody>
                    <a:bodyPr/>
                    <a:lstStyle/>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Test reports, protocols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Supporting documents for purchased parts / suppliers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Sampling results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Specifications, drawings, requirement specifications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FMEA IMDS, REACH, RoHS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Product testing (for example: installation inspection, function testing, endurance testing, environmental simulation</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A6257C39-B84C-4CC5-86F8-1F9D8DA2684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55</a:t>
            </a:r>
          </a:p>
        </p:txBody>
      </p:sp>
    </p:spTree>
    <p:extLst>
      <p:ext uri="{BB962C8B-B14F-4D97-AF65-F5344CB8AC3E}">
        <p14:creationId xmlns:p14="http://schemas.microsoft.com/office/powerpoint/2010/main" val="3152707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062652102"/>
              </p:ext>
            </p:extLst>
          </p:nvPr>
        </p:nvGraphicFramePr>
        <p:xfrm>
          <a:off x="228600" y="990600"/>
          <a:ext cx="9546538" cy="51816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6485">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60808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P4.4*</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required approvals and releases for the product and process development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74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8956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Reference parts from sampling must be kept for at least the time laid down in the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verification and validation of the product and process are ensured before the customer SOP.</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Prototypes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Confirmation of conformity with legal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Development releases from customers.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Logistics concept (e.g. suitability of packaging through sample shipping)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Proof of capability of special characteristics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Capacity studies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Tool approvals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7C7BF35C-F2FF-44F9-ABBB-2F6B36ACA17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56</a:t>
            </a:r>
          </a:p>
        </p:txBody>
      </p:sp>
    </p:spTree>
    <p:extLst>
      <p:ext uri="{BB962C8B-B14F-4D97-AF65-F5344CB8AC3E}">
        <p14:creationId xmlns:p14="http://schemas.microsoft.com/office/powerpoint/2010/main" val="1232863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997303704"/>
              </p:ext>
            </p:extLst>
          </p:nvPr>
        </p:nvGraphicFramePr>
        <p:xfrm>
          <a:off x="228600" y="914400"/>
          <a:ext cx="9546538" cy="530667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34399">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023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P4.5</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the manufacturing and inspection specifications derived from the product and process development and are they implemented?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12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35722">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manufacturing and inspection characteristics contain all characteristics from the product and pro- cess development (including special characteristics). These must take into account all the components, assemblies, subassemblies, parts, software and materials including manufacturing processes that are part of the product.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Results of the risk analysis are considered.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specifications include information for product control, production process control, methods and response plans and corrective actions.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Product audits and layout inspection and a functional verification plans are defined.</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specifications must be available for all phases: prototype phase (if required by the customer), pre- series and series phase.</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 &amp; Product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Risk analysis (FMEA, FTA etc.)</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Process control plan (proto- types pre-series)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Risk analysis (FMEA, FTA etc.)</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Production control plan (pre- series, series)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Product audit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Inspection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Response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Layout inspection and functional verification plan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Series release (first and last piece)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Testing within the series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F1DEC8A1-2BA0-427F-A451-5786494644E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57</a:t>
            </a:r>
          </a:p>
        </p:txBody>
      </p:sp>
    </p:spTree>
    <p:extLst>
      <p:ext uri="{BB962C8B-B14F-4D97-AF65-F5344CB8AC3E}">
        <p14:creationId xmlns:p14="http://schemas.microsoft.com/office/powerpoint/2010/main" val="3927889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298410336"/>
              </p:ext>
            </p:extLst>
          </p:nvPr>
        </p:nvGraphicFramePr>
        <p:xfrm>
          <a:off x="207062" y="950578"/>
          <a:ext cx="9546538" cy="5297822"/>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355439">
                <a:tc gridSpan="2">
                  <a:txBody>
                    <a:bodyPr/>
                    <a:lstStyle/>
                    <a:p>
                      <a:r>
                        <a:rPr lang="en-US" sz="1400" dirty="0">
                          <a:latin typeface="Montserrat" panose="00000500000000000000" pitchFamily="50" charset="0"/>
                        </a:rPr>
                        <a:t>Carrying Out </a:t>
                      </a:r>
                      <a:r>
                        <a:rPr lang="en-US" sz="1400" baseline="0" dirty="0">
                          <a:latin typeface="Montserrat" panose="00000500000000000000" pitchFamily="50" charset="0"/>
                        </a:rPr>
                        <a:t>Product &amp; Process Development (P4)</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9259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P4.6</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 Is a production trial run carried out under series conditions for the series release?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9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179953">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 production trial run must be carried out in order to assess all production factors and influences at the appropriate time and make any necessary corrections.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production trial run has provided evidence that the quality capability of the entire production process is given under serial production conditions (tools, equipment, cycle time, personnel, manufacturing and inspection specifications, measuring and testing equipment ...).</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Note: Depending on the time of the audit some parts of the relevant production test could still be at the planning stage!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question is not relevant for the product development!</a:t>
                      </a:r>
                    </a:p>
                  </a:txBody>
                  <a:tcPr marL="99060" marR="99060" anchor="ctr">
                    <a:solidFill>
                      <a:schemeClr val="bg1">
                        <a:lumMod val="85000"/>
                      </a:schemeClr>
                    </a:solidFill>
                  </a:tcPr>
                </a:tc>
                <a:tc>
                  <a:txBody>
                    <a:bodyPr/>
                    <a:lstStyle/>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u="sng" kern="1200" dirty="0">
                          <a:solidFill>
                            <a:schemeClr val="dk1"/>
                          </a:solidFill>
                          <a:latin typeface="Montserrat" panose="00000500000000000000" pitchFamily="50" charset="0"/>
                          <a:ea typeface="+mn-ea"/>
                          <a:cs typeface="+mn-cs"/>
                        </a:rPr>
                        <a:t>Process Development:</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Customer requirements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Determination of minimum quantities (intended production rate and flexibility as agreed upon)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Process capability study</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Measurement capability</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Equipment and infrastructure are ready for start of series (measurement reports)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Personal concept for serial production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Work/inspection instructions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Production tests according to customer schedule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Packaging requirements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3CB48F8A-078E-4FAB-BCCE-25D3679A21A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58</a:t>
            </a:r>
          </a:p>
        </p:txBody>
      </p:sp>
    </p:spTree>
    <p:extLst>
      <p:ext uri="{BB962C8B-B14F-4D97-AF65-F5344CB8AC3E}">
        <p14:creationId xmlns:p14="http://schemas.microsoft.com/office/powerpoint/2010/main" val="4554700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633970045"/>
              </p:ext>
            </p:extLst>
          </p:nvPr>
        </p:nvGraphicFramePr>
        <p:xfrm>
          <a:off x="228600" y="990600"/>
          <a:ext cx="9546538" cy="520706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3401">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784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P4.7*</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 controlled method for the product handover from development to serial production?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5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6861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 process exists for transferring work results from the project to the production.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For products with integrated software, the results of the development (including the intermediate results and their documentation) are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Prerequisite for project delivery is a successful internal PPA process. Prerequisite for a series delivery release is the successful customer approval. Resulting actions from internal and external releases are implemented on time.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Proof of capability can be shown for all special characteristics.</a:t>
                      </a:r>
                    </a:p>
                  </a:txBody>
                  <a:tcPr marL="99060" marR="99060" anchor="ctr">
                    <a:solidFill>
                      <a:schemeClr val="bg1">
                        <a:lumMod val="85000"/>
                      </a:schemeClr>
                    </a:solidFill>
                  </a:tcPr>
                </a:tc>
                <a:tc>
                  <a:txBody>
                    <a:bodyPr/>
                    <a:lstStyle/>
                    <a:p>
                      <a:pPr marL="0" algn="l" defTabSz="914400" rtl="0" eaLnBrk="1" latinLnBrk="0" hangingPunct="1"/>
                      <a:r>
                        <a:rPr lang="en-IN" sz="1600" b="1" u="sng" kern="1200" dirty="0">
                          <a:solidFill>
                            <a:schemeClr val="dk1"/>
                          </a:solidFill>
                          <a:latin typeface="Montserrat" panose="00000500000000000000" pitchFamily="50" charset="0"/>
                          <a:ea typeface="+mn-ea"/>
                          <a:cs typeface="+mn-cs"/>
                        </a:rPr>
                        <a:t>Product / Process Development: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Customer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Handover protocols/ check- lists with handover criteria</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Acceptance reports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Production control plan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Inspection plans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Part history</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BBF6E947-D105-487A-8EBE-E901F12BF14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59</a:t>
            </a:r>
          </a:p>
        </p:txBody>
      </p:sp>
    </p:spTree>
    <p:extLst>
      <p:ext uri="{BB962C8B-B14F-4D97-AF65-F5344CB8AC3E}">
        <p14:creationId xmlns:p14="http://schemas.microsoft.com/office/powerpoint/2010/main" val="3011160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109485264"/>
              </p:ext>
            </p:extLst>
          </p:nvPr>
        </p:nvGraphicFramePr>
        <p:xfrm>
          <a:off x="228600" y="1142999"/>
          <a:ext cx="9546538" cy="5040213"/>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3297">
                <a:tc gridSpan="2">
                  <a:txBody>
                    <a:bodyPr/>
                    <a:lstStyle/>
                    <a:p>
                      <a:r>
                        <a:rPr lang="en-US" sz="1600" dirty="0">
                          <a:latin typeface="Montserrat" panose="00000500000000000000" pitchFamily="50" charset="0"/>
                        </a:rPr>
                        <a:t>Carrying Out </a:t>
                      </a:r>
                      <a:r>
                        <a:rPr lang="en-US" sz="1600" baseline="0" dirty="0">
                          <a:latin typeface="Montserrat" panose="00000500000000000000" pitchFamily="50" charset="0"/>
                        </a:rPr>
                        <a:t>Product &amp; Process Development (P4)</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810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P4.7*</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Is there a controlled method for the product handover from development to serial production?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89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59886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human resources are available in accordance with the planning and are qualified.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material resources include buildings, test facilities, laboratory facilities, equipment, facilities, etc. These are available and have been released.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Releases for volumes of procurement are available.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Measures to safeguard the SOP are specified and introduced when necessary.</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A method has been determined to carry out failure analysis and to introduce corrective measures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Production metrics such as OEE, rejects,…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Experience from the on-going project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Measurement capability</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0128B339-3DBA-43FC-A2A3-5E6739ABE42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60</a:t>
            </a:r>
          </a:p>
        </p:txBody>
      </p:sp>
    </p:spTree>
    <p:extLst>
      <p:ext uri="{BB962C8B-B14F-4D97-AF65-F5344CB8AC3E}">
        <p14:creationId xmlns:p14="http://schemas.microsoft.com/office/powerpoint/2010/main" val="2385816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84018008"/>
              </p:ext>
            </p:extLst>
          </p:nvPr>
        </p:nvGraphicFramePr>
        <p:xfrm>
          <a:off x="228600" y="1142999"/>
          <a:ext cx="9546538" cy="48768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9723">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092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only approved and quality-capable suppliers used?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3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4306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ensured in serial production that only approved suppliers are used. An evaluation of the qualification capability must be available.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An analysis of the quality performance of existing suppliers has to be considered using defined criteria. Risks in the supply chain have been identified, evaluated and reduced using suitable measures (emergency strategy).</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Defined and documented criteria are used for supplier selection.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Evidence of a qualification programme for suppliers who did not meet the selection criteria</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Evaluation of the quality capability (QM- System, Process) for example self- assessment, audit results, supplier certificates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Results of the potential analysis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DEA3EF44-7EA1-4651-835D-5CA06C95B11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61</a:t>
            </a:r>
          </a:p>
        </p:txBody>
      </p:sp>
    </p:spTree>
    <p:extLst>
      <p:ext uri="{BB962C8B-B14F-4D97-AF65-F5344CB8AC3E}">
        <p14:creationId xmlns:p14="http://schemas.microsoft.com/office/powerpoint/2010/main" val="34687239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859212828"/>
              </p:ext>
            </p:extLst>
          </p:nvPr>
        </p:nvGraphicFramePr>
        <p:xfrm>
          <a:off x="228600" y="1142999"/>
          <a:ext cx="9546538" cy="49530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8000">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65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P5.1</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 Are only approved and quality-capable suppliers used?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8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99982">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Also applies to:</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Research and development suppliers / prototype suppliers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Suppliers of intangible products such as software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Suppliers of equipment, machinery, tools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Service providers (</a:t>
                      </a:r>
                      <a:r>
                        <a:rPr lang="en-IN" sz="1600" b="1" kern="1200" dirty="0" err="1">
                          <a:solidFill>
                            <a:schemeClr val="dk1"/>
                          </a:solidFill>
                          <a:latin typeface="Montserrat" panose="00000500000000000000" pitchFamily="50" charset="0"/>
                          <a:ea typeface="+mn-ea"/>
                          <a:cs typeface="+mn-cs"/>
                        </a:rPr>
                        <a:t>eg</a:t>
                      </a:r>
                      <a:r>
                        <a:rPr lang="en-IN" sz="1600" b="1" kern="1200" dirty="0">
                          <a:solidFill>
                            <a:schemeClr val="dk1"/>
                          </a:solidFill>
                          <a:latin typeface="Montserrat" panose="00000500000000000000" pitchFamily="50" charset="0"/>
                          <a:ea typeface="+mn-ea"/>
                          <a:cs typeface="+mn-cs"/>
                        </a:rPr>
                        <a:t>. sorting companies)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External testing labs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Suppliers in outsourced processes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FAC980F7-114A-4978-AD9D-870B0EC461FA}"/>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62</a:t>
            </a:r>
          </a:p>
        </p:txBody>
      </p:sp>
    </p:spTree>
    <p:extLst>
      <p:ext uri="{BB962C8B-B14F-4D97-AF65-F5344CB8AC3E}">
        <p14:creationId xmlns:p14="http://schemas.microsoft.com/office/powerpoint/2010/main" val="962952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493559974"/>
              </p:ext>
            </p:extLst>
          </p:nvPr>
        </p:nvGraphicFramePr>
        <p:xfrm>
          <a:off x="228600" y="1142999"/>
          <a:ext cx="9546538" cy="49530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8001">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65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P5.2 | Are customer requirements taken into account in the supply chain?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84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9998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communication of customer requirements must be regulated and traceable.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Customer requirements also include requirements from drawings, components, software or component specifications from QM agreements and other applicable standards.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Likewise, change management has to be considered during serial production.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Interfaces are identified and secured.</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Transmission of requirements, tolerances, time schedule, process releases, releases, complaints etc. with ensuring change management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Interface Agreement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QAA (quality assurance agreements)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Legal, regulatory requirements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8D99989D-5398-47B3-B9D6-F5AF1563732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63</a:t>
            </a:r>
          </a:p>
        </p:txBody>
      </p:sp>
    </p:spTree>
    <p:extLst>
      <p:ext uri="{BB962C8B-B14F-4D97-AF65-F5344CB8AC3E}">
        <p14:creationId xmlns:p14="http://schemas.microsoft.com/office/powerpoint/2010/main" val="16766221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883358890"/>
              </p:ext>
            </p:extLst>
          </p:nvPr>
        </p:nvGraphicFramePr>
        <p:xfrm>
          <a:off x="228600" y="1142999"/>
          <a:ext cx="9546538" cy="4902647"/>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6298">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063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P5.3 | Have target agreements for supplier performance been agreed upon and implemented?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27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48194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Target agreements have been made with all suppliers throughout the supply chain for products and pro- cesses. These agreements have been verified and implemented.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Supplier output must be checked and evaluated within a defined period.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If deviations occur actions must be agreed upon and their implementation including deadlines are to be monitored.</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Measurable targets for quality, delivery quantity (batches) punctuality, for example to: reduce the ppm rates within the 0-failure strategy</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QM agreements including escalation mechanisms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Avoidance of special trips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Reduction of rejects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Reduction of the work in progress inventory</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DA1D4FF5-7D70-4576-9CC6-5673B4026F9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64</a:t>
            </a:r>
          </a:p>
        </p:txBody>
      </p:sp>
    </p:spTree>
    <p:extLst>
      <p:ext uri="{BB962C8B-B14F-4D97-AF65-F5344CB8AC3E}">
        <p14:creationId xmlns:p14="http://schemas.microsoft.com/office/powerpoint/2010/main" val="1410986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458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192340135"/>
              </p:ext>
            </p:extLst>
          </p:nvPr>
        </p:nvGraphicFramePr>
        <p:xfrm>
          <a:off x="228600" y="914401"/>
          <a:ext cx="9546538" cy="5376425"/>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30708">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136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P5.4* | Are the necessary releases / approvals available for out sourced products and services?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37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6820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 release must be available for all out-sourced products and services before serial production of new / changed products / processes.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Unless otherwise specified, the supplier for the supply of modules has the full quality control responsibility for all individual components.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Specifications / standards / testing instructions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PPA-Reports when necessary with software test re- ports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Proof of capability for special characteristics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Legal / country specific requirements (e.g. CCC, Inmetro, IMDS, REACH)</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Qualification tests / reports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Model releases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Change management in the supply chain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Approval agreements for the scope of small batches and individual requirements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6B834E8A-8759-4E1B-9C49-7A1937FB331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65</a:t>
            </a:r>
          </a:p>
        </p:txBody>
      </p:sp>
    </p:spTree>
    <p:extLst>
      <p:ext uri="{BB962C8B-B14F-4D97-AF65-F5344CB8AC3E}">
        <p14:creationId xmlns:p14="http://schemas.microsoft.com/office/powerpoint/2010/main" val="36133921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304219981"/>
              </p:ext>
            </p:extLst>
          </p:nvPr>
        </p:nvGraphicFramePr>
        <p:xfrm>
          <a:off x="228600" y="990600"/>
          <a:ext cx="9546538" cy="5211817"/>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57201">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9476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P5.5* | Is the quality of the out-sourced products and services ensured?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5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98459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To monitor the quality of the out-sourced products and services, regular checks are carried out, documented and evaluated.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Deviations from the supplier quality are processed through a standard complaint process.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Layout inspection and functional verification checks are carried out according to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Test, inspection and measurement equipment must be stored in an orderly manner and associated work- stations must be laid out appropriately (e.g. climate control, lighting order, cleanliness, and protection against damage and contamination).</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Coordination of test / inspection procedures, pro- cesses and frequencies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Reference parts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Sample size (e.g. Skip Lot)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Evaluation of main failures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ppm evaluations, 8D reports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Agreement and tracking of improvement programmes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Testing possibilities (internal and external laboratories and testing facilities, testing in accordance with ISO/IEC 17025) for raw materials (material certificates) and finished parts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FB6E59D7-F721-4371-B376-C661885FA53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66</a:t>
            </a:r>
          </a:p>
        </p:txBody>
      </p:sp>
    </p:spTree>
    <p:extLst>
      <p:ext uri="{BB962C8B-B14F-4D97-AF65-F5344CB8AC3E}">
        <p14:creationId xmlns:p14="http://schemas.microsoft.com/office/powerpoint/2010/main" val="21425508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382802395"/>
              </p:ext>
            </p:extLst>
          </p:nvPr>
        </p:nvGraphicFramePr>
        <p:xfrm>
          <a:off x="228600" y="1142999"/>
          <a:ext cx="9546538" cy="48006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1447">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528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P5.5* | Is the quality of the out-sourced products and services ensured?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377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586136">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 Gauges / fixtures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Drawings / ordering and packaging requirements / specifications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Proof of capability</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Layout inspection and a functional verification checks / reports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Test certificates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1B4DED10-2894-4D78-BD3B-02E77B7F978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67</a:t>
            </a:r>
          </a:p>
        </p:txBody>
      </p:sp>
    </p:spTree>
    <p:extLst>
      <p:ext uri="{BB962C8B-B14F-4D97-AF65-F5344CB8AC3E}">
        <p14:creationId xmlns:p14="http://schemas.microsoft.com/office/powerpoint/2010/main" val="11056083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57528286"/>
              </p:ext>
            </p:extLst>
          </p:nvPr>
        </p:nvGraphicFramePr>
        <p:xfrm>
          <a:off x="228600" y="1142999"/>
          <a:ext cx="9546538" cy="48768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9723">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092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P5.6 | Are incoming goods stored appropriately?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30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4305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Incoming materials and loading equipment must be stored in accordance with their release status so that they cannot be damaged or mixed.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For materials that could be damaged by temperature, humidity, vibration, etc. and affect the quality of the final product, the transport and storage conditions must be defined and verified.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Terms of transport should be determined for critical incoming materials.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“Suspect” / quarantined products must be stored securely to prevent access to them.</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Packing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Inventory control</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Labelling (traceability / test status / work sequence / use status)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Quarantine stores; quarantine areas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FIFO</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Batch-related use</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77FB450B-EEDA-4E9A-8DC1-88213D2E180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68</a:t>
            </a:r>
          </a:p>
        </p:txBody>
      </p:sp>
    </p:spTree>
    <p:extLst>
      <p:ext uri="{BB962C8B-B14F-4D97-AF65-F5344CB8AC3E}">
        <p14:creationId xmlns:p14="http://schemas.microsoft.com/office/powerpoint/2010/main" val="525483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313570292"/>
              </p:ext>
            </p:extLst>
          </p:nvPr>
        </p:nvGraphicFramePr>
        <p:xfrm>
          <a:off x="228600" y="1142999"/>
          <a:ext cx="9546538" cy="49530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8000">
                <a:tc gridSpan="2">
                  <a:txBody>
                    <a:bodyPr/>
                    <a:lstStyle/>
                    <a:p>
                      <a:r>
                        <a:rPr lang="en-US" sz="1600" dirty="0">
                          <a:latin typeface="Montserrat" panose="00000500000000000000" pitchFamily="50" charset="0"/>
                        </a:rPr>
                        <a:t>Supplier Management </a:t>
                      </a:r>
                      <a:r>
                        <a:rPr lang="en-US" sz="1600" baseline="0" dirty="0">
                          <a:latin typeface="Montserrat" panose="00000500000000000000" pitchFamily="50" charset="0"/>
                        </a:rPr>
                        <a:t>(P5)</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65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P5.6 | Are incoming goods stored appropriately?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84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9998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FIFO and batch traceability are to be ensured when the materials and goods are further processed.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Material stock figures in the inventory control agree with the quantities actually in stock.</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Storage conditions conform with the product requirements.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Shelf life requirements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Climatic conditions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Protection against damage / contamination / corrosion</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Order and cleanliness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Precautions to prevent mixing / mistakes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Remaining quantities from production</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79609CFE-7F2C-46EF-9ADE-F312367791B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69</a:t>
            </a:r>
          </a:p>
        </p:txBody>
      </p:sp>
    </p:spTree>
    <p:extLst>
      <p:ext uri="{BB962C8B-B14F-4D97-AF65-F5344CB8AC3E}">
        <p14:creationId xmlns:p14="http://schemas.microsoft.com/office/powerpoint/2010/main" val="38137925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523899383"/>
              </p:ext>
            </p:extLst>
          </p:nvPr>
        </p:nvGraphicFramePr>
        <p:xfrm>
          <a:off x="207062" y="917291"/>
          <a:ext cx="9546538" cy="533110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44494">
                <a:tc gridSpan="2">
                  <a:txBody>
                    <a:bodyPr/>
                    <a:lstStyle/>
                    <a:p>
                      <a:r>
                        <a:rPr lang="en-US" sz="1500" dirty="0">
                          <a:latin typeface="Montserrat" panose="00000500000000000000" pitchFamily="50" charset="0"/>
                        </a:rPr>
                        <a:t>Supplier Management </a:t>
                      </a:r>
                      <a:r>
                        <a:rPr lang="en-US" sz="1500" baseline="0" dirty="0">
                          <a:latin typeface="Montserrat" panose="00000500000000000000" pitchFamily="50" charset="0"/>
                        </a:rPr>
                        <a:t>(P5)</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0571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P5.7 | Are personnel qualified for their respective tasks and are responsibilities defined?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856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4095217">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 description must be given of what responsibilities, tasks and authority the employees have in their relevant task areas (e.g. for incoming inspection, complaint processing, supplier management, supplier audit).</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Qualification requirements must be determined for each employee in relation to their tasks and qualifications carried out accordingly.</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Knowledge of previous complaints is available when appropriate for purchased products and services.</a:t>
                      </a:r>
                    </a:p>
                  </a:txBody>
                  <a:tcPr marL="99060" marR="99060" anchor="ctr">
                    <a:solidFill>
                      <a:schemeClr val="bg1">
                        <a:lumMod val="8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Product / specifications/ customer requirements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Knowledge about product features and production process for the individual parts of modules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Standards / legislation</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Packaging requirements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Assessment methods (audits, statistics)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Quality procedures (e.g. 8D-method, cause / effect diagram</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Complaints and corrective action</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Qualification matrix</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Foreign languages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Qualification of supplier auditors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395BAEEA-FCED-4DA8-8448-6474471D4CB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70</a:t>
            </a:r>
          </a:p>
        </p:txBody>
      </p:sp>
    </p:spTree>
    <p:extLst>
      <p:ext uri="{BB962C8B-B14F-4D97-AF65-F5344CB8AC3E}">
        <p14:creationId xmlns:p14="http://schemas.microsoft.com/office/powerpoint/2010/main" val="4863206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458042414"/>
              </p:ext>
            </p:extLst>
          </p:nvPr>
        </p:nvGraphicFramePr>
        <p:xfrm>
          <a:off x="228600" y="1066801"/>
          <a:ext cx="9546538" cy="497225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79466">
                <a:tc gridSpan="2">
                  <a:txBody>
                    <a:bodyPr/>
                    <a:lstStyle/>
                    <a:p>
                      <a:r>
                        <a:rPr lang="en-US" sz="1500" dirty="0">
                          <a:latin typeface="Montserrat" panose="00000500000000000000" pitchFamily="50" charset="0"/>
                        </a:rPr>
                        <a:t>Process Analysis &amp; Production Control </a:t>
                      </a:r>
                      <a:r>
                        <a:rPr lang="en-US" sz="1500" baseline="0" dirty="0">
                          <a:latin typeface="Montserrat" panose="00000500000000000000" pitchFamily="50" charset="0"/>
                        </a:rPr>
                        <a:t>(P6)</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2668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3814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P6.1.1 | Has the project been transferred from development to serial production and is a reliable start guaranteed?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112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297424">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The project transfer to serial production has been carried out and if necessary unresolved issues are followed up on and implemented on schedule. The responsibilities for the entire handover process are regulated and acknowledged.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A complete production process and product release including the documentation required must take place before the first production shipment.</a:t>
                      </a:r>
                    </a:p>
                    <a:p>
                      <a:pPr marL="0" algn="l" defTabSz="914400" rtl="0" eaLnBrk="1" latinLnBrk="0" hangingPunct="1"/>
                      <a:endParaRPr lang="en-US"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Measures are taken to secure the launch of production. A process for the further development of the process / product FMEA is defined and regulated.</a:t>
                      </a:r>
                    </a:p>
                  </a:txBody>
                  <a:tcPr marL="99060" marR="99060" anchor="ctr">
                    <a:solidFill>
                      <a:schemeClr val="bg1">
                        <a:lumMod val="85000"/>
                      </a:schemeClr>
                    </a:solidFill>
                  </a:tcPr>
                </a:tc>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Project status reports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Transfer reports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Milestone reports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Defined actions with implementation schedule</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Process FMEA and actions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Product FMEA and actions</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Production release report</a:t>
                      </a: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 Machine and process capability examination</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DD218B92-ED12-4FB8-A672-3E86B55407F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71</a:t>
            </a:r>
          </a:p>
        </p:txBody>
      </p:sp>
    </p:spTree>
    <p:extLst>
      <p:ext uri="{BB962C8B-B14F-4D97-AF65-F5344CB8AC3E}">
        <p14:creationId xmlns:p14="http://schemas.microsoft.com/office/powerpoint/2010/main" val="1695003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703522008"/>
              </p:ext>
            </p:extLst>
          </p:nvPr>
        </p:nvGraphicFramePr>
        <p:xfrm>
          <a:off x="228600" y="990600"/>
          <a:ext cx="9546538" cy="502713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79538">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2672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3822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P6.1.1 | Has the project been transferred from development to serial production and is a reliable start guaranteed?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105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29791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Tools, test and measurement equipment are available in the necessary quantities.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Production test / production trial run and evidence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Transport planning process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release (product release, process release)</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Nonconformity permission when necessary</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Released software standard</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ED21E50A-EF20-419A-A232-47603CF5F88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72</a:t>
            </a:r>
          </a:p>
        </p:txBody>
      </p:sp>
    </p:spTree>
    <p:extLst>
      <p:ext uri="{BB962C8B-B14F-4D97-AF65-F5344CB8AC3E}">
        <p14:creationId xmlns:p14="http://schemas.microsoft.com/office/powerpoint/2010/main" val="25820804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548453812"/>
              </p:ext>
            </p:extLst>
          </p:nvPr>
        </p:nvGraphicFramePr>
        <p:xfrm>
          <a:off x="228600" y="914401"/>
          <a:ext cx="9546538" cy="5417875"/>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376569">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764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60562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P6.1.2 | Are the necessary quantities / production batch sizes of incoming materials available at the agreed upon time and at the correct storage / work-station?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9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710885">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correct product (incoming material, part, component etc.) must be provided to the agreed quality, in the correct quantity and the correct packing, with the correct documentation, at the agreed time and at the agreed place. Parts/components must be available at defined storage areas/work-stations.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the workplace, parts and materials are provided as needed, taking into account the order quantity / lot size (for example, Kanban, Just in time, FIFO). Upstream processes are taken into account.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After order completion, the return of unneeded parts (surplus) including their quantity is regulated.</a:t>
                      </a:r>
                    </a:p>
                  </a:txBody>
                  <a:tcPr marL="99060" marR="99060" anchor="ctr">
                    <a:solidFill>
                      <a:schemeClr val="bg1">
                        <a:lumMod val="85000"/>
                      </a:schemeClr>
                    </a:solidFill>
                  </a:tcPr>
                </a:tc>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Sufficient and appropriate transport facilities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Defined storage points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KANBAN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Just in time/ just in sequence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Inventory control</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Change status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Exchange of information to the return of unnecessary components / surplus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Inventory</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Production levels tailored to the customer’s requirements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Special requirements for components and containers (ESD-protection for electronic components, residue,…..)</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858DEDDA-2693-49BD-AAA9-C2C47AC6A62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73</a:t>
            </a:r>
          </a:p>
        </p:txBody>
      </p:sp>
    </p:spTree>
    <p:extLst>
      <p:ext uri="{BB962C8B-B14F-4D97-AF65-F5344CB8AC3E}">
        <p14:creationId xmlns:p14="http://schemas.microsoft.com/office/powerpoint/2010/main" val="2859643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3654442"/>
              </p:ext>
            </p:extLst>
          </p:nvPr>
        </p:nvGraphicFramePr>
        <p:xfrm>
          <a:off x="228600" y="990600"/>
          <a:ext cx="9546538" cy="51054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94293">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3678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5478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P6.1.3 | Are incoming materials stored appropriately and are the means of transport means / packing facilities suitable for the special characteristics of the incoming materials?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201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399393">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Packaging requirements must be consistently taken into account / implemented (also in the production stages).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During manufacture and internal transport and also when being transported to and from service companies, suitable transport units must be used to protect the products from damage and contamination.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Store areas /work-stations / containers must be appropriate for the tidiness and cleanliness required for the parts/products. Cleaning cycles are defined and monitored.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supply of parts/materials at the work-station/on the assembly line must allow for safe handling.</a:t>
                      </a:r>
                    </a:p>
                  </a:txBody>
                  <a:tcPr marL="99060" marR="99060" anchor="ctr">
                    <a:solidFill>
                      <a:schemeClr val="bg1">
                        <a:lumMod val="85000"/>
                      </a:schemeClr>
                    </a:solidFill>
                  </a:tcPr>
                </a:tc>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Stock quantities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Storage conditions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Released special and standard transport containers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Packaging requirements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In-house transport containers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Protection against damage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Positioning of parts in the workplace</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2877F9EA-4A17-4A18-A257-6CE3516C84C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74</a:t>
            </a:r>
          </a:p>
        </p:txBody>
      </p:sp>
    </p:spTree>
    <p:extLst>
      <p:ext uri="{BB962C8B-B14F-4D97-AF65-F5344CB8AC3E}">
        <p14:creationId xmlns:p14="http://schemas.microsoft.com/office/powerpoint/2010/main" val="1566051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010196050"/>
              </p:ext>
            </p:extLst>
          </p:nvPr>
        </p:nvGraphicFramePr>
        <p:xfrm>
          <a:off x="228600" y="1142999"/>
          <a:ext cx="9546538" cy="507582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54763">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2481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79727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P6.1.3 | Are incoming materials stored appropriately and are the means of transport means / packing facilities suitable for the special characteristics of the incoming materials?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248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127537">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Specified storage times and use-by dates for special materials/ parts must be monitored by appropriate methods (maximum and minimum storage times; specified interim storage times).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Critical operating and auxiliary materials for plant and machinery with a direct effect on the product / product quality must be monitored accordingly.</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Parts / incoming materials / critical operating and auxiliary materials must be protected against environmental / climatic influences.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Cleanliness, order</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Over-filling (bins and containers)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Monitoring of storage times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B6567107-FA4A-4DFC-A1C6-2349F228996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75</a:t>
            </a:r>
          </a:p>
        </p:txBody>
      </p:sp>
    </p:spTree>
    <p:extLst>
      <p:ext uri="{BB962C8B-B14F-4D97-AF65-F5344CB8AC3E}">
        <p14:creationId xmlns:p14="http://schemas.microsoft.com/office/powerpoint/2010/main" val="38788388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192987394"/>
              </p:ext>
            </p:extLst>
          </p:nvPr>
        </p:nvGraphicFramePr>
        <p:xfrm>
          <a:off x="228600" y="914401"/>
          <a:ext cx="9546538" cy="52704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8971">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78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126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P6.1.4 | Are the necessary identifications / records / releases available and allocated appropriately to the incoming materials?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0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0034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Released incoming materials must be clearly identified and recognizable. The release status must be identifiable and the release identification on bundles / batches/ load containers / parts must be defined.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ensured that only released materials/parts are forwarded to production/the next process stage and used.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traceability of the units produced must be ensured within a reasonable framework (e.g., documentation covering the use of batches).</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specifications,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Customer requirements for labelling and tracing</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Legal requirements, product liability laws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Identification of replacement parts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Process for the release of released parts / materials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3EA77ABC-EE43-402A-9A79-E4AD0C2B1C8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76</a:t>
            </a:r>
          </a:p>
        </p:txBody>
      </p:sp>
    </p:spTree>
    <p:extLst>
      <p:ext uri="{BB962C8B-B14F-4D97-AF65-F5344CB8AC3E}">
        <p14:creationId xmlns:p14="http://schemas.microsoft.com/office/powerpoint/2010/main" val="18139136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234586794"/>
              </p:ext>
            </p:extLst>
          </p:nvPr>
        </p:nvGraphicFramePr>
        <p:xfrm>
          <a:off x="228600" y="990601"/>
          <a:ext cx="9546538" cy="5270497"/>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8971">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78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126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P6.1.4 | Are the necessary identifications / records / releases available and allocated appropriately to the incoming materials?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0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00343">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Depending on the product risk, traceability must be guaranteed across the entire process chain, from sub-supplier to the customer.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Customer identification and traceability requirements must be taken into account.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Legal and regulatory requirements are taken into account.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testing results of characteristics with special requirements for documentation and archiving are recorded accordingly.</a:t>
                      </a:r>
                    </a:p>
                  </a:txBody>
                  <a:tcPr marL="99060" marR="99060" anchor="ctr">
                    <a:solidFill>
                      <a:schemeClr val="bg1">
                        <a:lumMod val="85000"/>
                      </a:schemeClr>
                    </a:solidFill>
                  </a:tcPr>
                </a:tc>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Identification of released parts /materials (stickers, labels, issue slips)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Records of approvals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Traceability system or concept</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 Documentation of special releases (number, duration, type of identification, ..)</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25E2401D-2AD8-4D39-83E4-12CFF3DD17C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77</a:t>
            </a:r>
          </a:p>
        </p:txBody>
      </p:sp>
    </p:spTree>
    <p:extLst>
      <p:ext uri="{BB962C8B-B14F-4D97-AF65-F5344CB8AC3E}">
        <p14:creationId xmlns:p14="http://schemas.microsoft.com/office/powerpoint/2010/main" val="2143304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954388874"/>
              </p:ext>
            </p:extLst>
          </p:nvPr>
        </p:nvGraphicFramePr>
        <p:xfrm>
          <a:off x="228600" y="914400"/>
          <a:ext cx="9546538" cy="5334797"/>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42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8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62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P6.1.5 | Are changes to the product or process in the course of serial production tracked and documented?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160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 management must be clearly documented from the change request to implementation and responsibilities must be regulated.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Changes that impact on customer requirements must be coordinated, approved and released by the customer. If necessary a new PPA must be carried out. This includes both product and process changes (including software changes).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Documentation of change status must be fully traceable.</a:t>
                      </a:r>
                    </a:p>
                  </a:txBody>
                  <a:tcPr marL="99060" marR="99060" anchor="ctr">
                    <a:solidFill>
                      <a:schemeClr val="bg1">
                        <a:lumMod val="85000"/>
                      </a:schemeClr>
                    </a:solidFill>
                  </a:tcPr>
                </a:tc>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Change release by the organisation and the customer (feasibility; interface to components, effect on costs and schedules,…)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Information about changes is passed onto process development, production are- as, stores or to sub- suppliers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The level of implementation of the change is tracked (overview with status)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Documented change record (part life history)</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 Up-dating from documents involved (drawings, instructions)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F167DE36-BDA1-4619-B1AD-83A57687861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78</a:t>
            </a:r>
          </a:p>
        </p:txBody>
      </p:sp>
    </p:spTree>
    <p:extLst>
      <p:ext uri="{BB962C8B-B14F-4D97-AF65-F5344CB8AC3E}">
        <p14:creationId xmlns:p14="http://schemas.microsoft.com/office/powerpoint/2010/main" val="22129318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976115201"/>
              </p:ext>
            </p:extLst>
          </p:nvPr>
        </p:nvGraphicFramePr>
        <p:xfrm>
          <a:off x="228600" y="914400"/>
          <a:ext cx="9546538" cy="5334797"/>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42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86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 = What goes into the process? (Process input)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62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P6.1.5 | Are changes to the product or process in the course of serial production tracked and documented?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160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ensured that, at all times, the correct design level of the incoming materials or software is used and the correct design level of the finished product is manufactured and shipped to the customer.</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Up-dates of the FMEA (Product and Process)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Verification and validation of changes including documentation</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Controlled introduction of changes and modified products / parts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Lead times for changes, advance production of security stock before major changes which require a production stop (customer requirements etc.)</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Change levels of test/inspection equipment, gauges, tools and drawings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Parameter changes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Software</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7E2CB215-7C40-42D6-B676-CE3CDF4F37A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79</a:t>
            </a:r>
          </a:p>
        </p:txBody>
      </p:sp>
    </p:spTree>
    <p:extLst>
      <p:ext uri="{BB962C8B-B14F-4D97-AF65-F5344CB8AC3E}">
        <p14:creationId xmlns:p14="http://schemas.microsoft.com/office/powerpoint/2010/main" val="6485643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716243512"/>
              </p:ext>
            </p:extLst>
          </p:nvPr>
        </p:nvGraphicFramePr>
        <p:xfrm>
          <a:off x="228600" y="914400"/>
          <a:ext cx="9546538" cy="53340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425">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8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62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P6.2.1 | Are the requirements of the control plan complete and have they been effectively implemented?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4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1605">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production and test/inspection documents are complete and available and based on the production control plan. Inspection characteristics, facilities, methods, frequencies / cycles and re- qualifications must be defined.</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Access to these documents must be available at all times.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Process parameters influencing product characteristics and/or quality must be fully stated. Tolerances must be given for process parameters and inspection characteristics.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control limits in process control charts must be defined, identifiable and traceable.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Deviations and actions taken regarding process requirements and inspection characteristics must be documented.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Machine and process capability certification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Process parameters and tolerances (pressure, temperatures, times, speeds,)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Inspection specifications (special characteristics, attributive characteristics, inspection specifications, methods and frequency)</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Data regarding machines/tools/ auxiliary aids (tool and ma- chine numbers)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9F3908C1-CF7A-4BBB-B742-B35A01278CF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80</a:t>
            </a:r>
          </a:p>
        </p:txBody>
      </p:sp>
    </p:spTree>
    <p:extLst>
      <p:ext uri="{BB962C8B-B14F-4D97-AF65-F5344CB8AC3E}">
        <p14:creationId xmlns:p14="http://schemas.microsoft.com/office/powerpoint/2010/main" val="24313315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50379531"/>
              </p:ext>
            </p:extLst>
          </p:nvPr>
        </p:nvGraphicFramePr>
        <p:xfrm>
          <a:off x="228600" y="914400"/>
          <a:ext cx="9546538" cy="5334798"/>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42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86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62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P6.2.1 | Are the requirements of the control plan complete and have they been effectively implemented?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4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1605">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Required measures (action plan) for process disturbances are known and initiated and documented by the responsible employees.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For products with specific requirements on the manufacturing process the appropriate data about machinery /tools /resources must be noted in the production control plan. When necessary these must also be recorded in the manufacturing and inspection documents.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Conditions governing reworking are ensured and secured within the process (parts identification; re- checking/inspection, …).</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Guidelines regarding measurement fixtures/ reference points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Work instructions including reworking</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Inspection instructions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Specific requirements on the manufacturing technology, e.g. sampling relevant assignment of machines and plants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21CF8528-A5E3-4808-AED6-2EDF0385CD4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81</a:t>
            </a:r>
          </a:p>
        </p:txBody>
      </p:sp>
    </p:spTree>
    <p:extLst>
      <p:ext uri="{BB962C8B-B14F-4D97-AF65-F5344CB8AC3E}">
        <p14:creationId xmlns:p14="http://schemas.microsoft.com/office/powerpoint/2010/main" val="32940945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998206031"/>
              </p:ext>
            </p:extLst>
          </p:nvPr>
        </p:nvGraphicFramePr>
        <p:xfrm>
          <a:off x="228600" y="914401"/>
          <a:ext cx="9546538" cy="536176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0016">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112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6649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P6.2.2* | Is there a repeat release of manufacturing processes?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50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4507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restart of production is the new release order for the start of production.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Criteria for triggering a restart of production must be defined e.g. after an interruption of production.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restart of production is necessary for product and process and must be carried out and documented by authorised employees using acceptance criteria. Deviations and measures taken are to be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restart of production inspection must be carried out using clear inspection instructions (quantity and method).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Release of a batch</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Release of reworked parts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First piece release / first part release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Tooling diagrams/ reference parts / installation parts (e.g. error check, red rabbit)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Possible triggering criteria for a restart of production:</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5A948C4F-A393-41D6-8B3B-3707F56A80E1}"/>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82</a:t>
            </a:r>
          </a:p>
        </p:txBody>
      </p:sp>
    </p:spTree>
    <p:extLst>
      <p:ext uri="{BB962C8B-B14F-4D97-AF65-F5344CB8AC3E}">
        <p14:creationId xmlns:p14="http://schemas.microsoft.com/office/powerpoint/2010/main" val="1525263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956074959"/>
              </p:ext>
            </p:extLst>
          </p:nvPr>
        </p:nvGraphicFramePr>
        <p:xfrm>
          <a:off x="228600" y="1142999"/>
          <a:ext cx="9546538" cy="488304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91609">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3495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3993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P6.2.2* | Is there a repeat release of manufacturing processes?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293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38094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If production is continued after collection of samples, parts should be considered suspect pending approval until the samples are approved.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At the time of release the necessary reference and tolerance samples must be available.</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Production interruption (e.g. night time in two shift operations, tool changes, material</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batch / product change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Repair, tool change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Setting data</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6313E17A-6E41-4173-A103-E6F34B59ED0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83</a:t>
            </a:r>
          </a:p>
        </p:txBody>
      </p:sp>
    </p:spTree>
    <p:extLst>
      <p:ext uri="{BB962C8B-B14F-4D97-AF65-F5344CB8AC3E}">
        <p14:creationId xmlns:p14="http://schemas.microsoft.com/office/powerpoint/2010/main" val="28076982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088518519"/>
              </p:ext>
            </p:extLst>
          </p:nvPr>
        </p:nvGraphicFramePr>
        <p:xfrm>
          <a:off x="228600" y="914401"/>
          <a:ext cx="9546538" cy="51816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233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588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6117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P6.2.3* | Are special characteristics managed in the production?</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9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9224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Special product characteristics and process parameters that affect the special characteristics are marked in the production control plan and systematically monitored.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Records are maintained of non-compliances and corrective actions. Deviations affecting the characteristics of the product must be approved by the customer.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Quality records are specified for significant characteristics (duration and type of archiving) and are coordinated with the customer.</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Product FMEA / Process FMEA</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Production control plan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Quality records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Statistical evaluations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SPC evaluations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Quality control charts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Proof of capability (Cpk, Cmk, machine capability checks, …)</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Proof of inspection process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Inspection results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Drawings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Special characteristics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47097C1C-91B5-4E43-AC8C-36C356D13ED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84</a:t>
            </a:r>
          </a:p>
        </p:txBody>
      </p:sp>
    </p:spTree>
    <p:extLst>
      <p:ext uri="{BB962C8B-B14F-4D97-AF65-F5344CB8AC3E}">
        <p14:creationId xmlns:p14="http://schemas.microsoft.com/office/powerpoint/2010/main" val="37921367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581928885"/>
              </p:ext>
            </p:extLst>
          </p:nvPr>
        </p:nvGraphicFramePr>
        <p:xfrm>
          <a:off x="228600" y="914401"/>
          <a:ext cx="9546538" cy="535465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7697">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635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7180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6.2.4* | Are non-approved and / or defective parts managed?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602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97904">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Non-approved parts, defective parts and/or parts with defective characteristics (scrap and parts for reworking) must be separated and collected or when necessary safely removed from the production process.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These parts are to be either directly marked or marked on their container.</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Reworking criteria including testing are defined, known and implemented.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Storage areas for blocked stock and restricted areas must be clearly labelled. Inadvertent use of restricted parts must be excluded.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Setting masters, setup and reference parts must be labelled and protected against accidental use.</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Labelling of scrap, rework and setting parts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Labelling of containers for scrap, rework and setting parts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Defined scrap/rework stations in production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Storage areas for blocked stock and restricted areas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Records of rework and scrap</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1A78BA5F-AB67-461C-99D0-495EE657EA8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85</a:t>
            </a:r>
          </a:p>
        </p:txBody>
      </p:sp>
    </p:spTree>
    <p:extLst>
      <p:ext uri="{BB962C8B-B14F-4D97-AF65-F5344CB8AC3E}">
        <p14:creationId xmlns:p14="http://schemas.microsoft.com/office/powerpoint/2010/main" val="4450002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299181446"/>
              </p:ext>
            </p:extLst>
          </p:nvPr>
        </p:nvGraphicFramePr>
        <p:xfrm>
          <a:off x="228600" y="914400"/>
          <a:ext cx="9546538" cy="53340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41189">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7372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P6.2 = Work Content/ Process Sequence</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7928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6.2.5 | Is the flow of materials and parts secured against mixing / wrong items?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674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772311">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A mix of materials or the use of wrong materials, software or components cannot occur.</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Appropriate measures and checks must be taken to ensure the early detection and ejection or incorrectly installed items.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Associated topics and actions must be included and examined in the Process FMEA and, if appropriate, in the Product FMEA.</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process and/or inspection status must be clearly visible.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reuse of residues, separated parts, reworked parts, reusable parts from audits, inspected items etc. must be clearly defined (including regulations for traceability).</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Regulations for reintroducing parts or outsourced processed (e.g. sorting service) must be available.</a:t>
                      </a:r>
                    </a:p>
                  </a:txBody>
                  <a:tcPr marL="99060" marR="99060" anchor="ctr">
                    <a:solidFill>
                      <a:schemeClr val="bg1">
                        <a:lumMod val="85000"/>
                      </a:schemeClr>
                    </a:solidFill>
                  </a:tcPr>
                </a:tc>
                <a:tc>
                  <a:txBody>
                    <a:bodyPr/>
                    <a:lstStyle/>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a:t>
                      </a:r>
                      <a:r>
                        <a:rPr lang="en-IN" sz="1200" b="1" kern="1200" baseline="0" dirty="0">
                          <a:solidFill>
                            <a:schemeClr val="dk1"/>
                          </a:solidFill>
                          <a:latin typeface="Montserrat" panose="00000500000000000000" pitchFamily="50" charset="0"/>
                          <a:ea typeface="+mn-ea"/>
                          <a:cs typeface="+mn-cs"/>
                        </a:rPr>
                        <a:t> </a:t>
                      </a:r>
                      <a:r>
                        <a:rPr lang="en-IN" sz="1200" b="1" kern="1200" dirty="0">
                          <a:solidFill>
                            <a:schemeClr val="dk1"/>
                          </a:solidFill>
                          <a:latin typeface="Montserrat" panose="00000500000000000000" pitchFamily="50" charset="0"/>
                          <a:ea typeface="+mn-ea"/>
                          <a:cs typeface="+mn-cs"/>
                        </a:rPr>
                        <a:t>Material and parts flow</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Product / Process FMEA</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Poka Yoke actions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Questioning and tests in production facilities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Parts identification</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Identification of work, inspection and usage status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Batch identification, traceability of the installation of batches or the production of batches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Removal of invalid labelling</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Working papers with master data for parts / production</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Design status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Material flow analysis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Regulations for reworking</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5DE3A354-B7FF-4FB6-B419-422B0E32938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86</a:t>
            </a:r>
          </a:p>
        </p:txBody>
      </p:sp>
    </p:spTree>
    <p:extLst>
      <p:ext uri="{BB962C8B-B14F-4D97-AF65-F5344CB8AC3E}">
        <p14:creationId xmlns:p14="http://schemas.microsoft.com/office/powerpoint/2010/main" val="33645254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955140149"/>
              </p:ext>
            </p:extLst>
          </p:nvPr>
        </p:nvGraphicFramePr>
        <p:xfrm>
          <a:off x="228600" y="990600"/>
          <a:ext cx="9546538" cy="5257803"/>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0016">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112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 = Process Support/ Personal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6649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P6.3.1* | Are the employees able to fulfil their given tasks?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5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4507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 description of tasks with an appropriate job profile must be available for employees. A qualification programme (if necessary) is derived from this profile.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Who is qualified for each task and activity must be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Trainings, instruction, briefings, / proof of qualifications that have been performed must be document- 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Employees must be instructed in the handling and treatment of products with special characteristics.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Training / qualification evidence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Qualification matrix</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Initial training plan with evidence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Knowledge about the product and failures that have occurred</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Handling of measurement and testing equipment</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B83C47EF-7150-420D-B926-1821E385DA8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87</a:t>
            </a:r>
          </a:p>
        </p:txBody>
      </p:sp>
    </p:spTree>
    <p:extLst>
      <p:ext uri="{BB962C8B-B14F-4D97-AF65-F5344CB8AC3E}">
        <p14:creationId xmlns:p14="http://schemas.microsoft.com/office/powerpoint/2010/main" val="23539276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38671488"/>
              </p:ext>
            </p:extLst>
          </p:nvPr>
        </p:nvGraphicFramePr>
        <p:xfrm>
          <a:off x="228600" y="914401"/>
          <a:ext cx="9546538" cy="51815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2334">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588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 = Process Support/ Personal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6117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P6.3.1* | Are the employees able to fulfil their given tasks?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9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9224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Suitable evidence of qualification for each activity must be present (e.g. forklift driving license, welding certificate, soldering certificate, vision test, hearing test).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Employees responsible for measuring and testing must be trained in the correct use of measurement and testing equipment.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Trainings / instructions are given at changes to the product / process and these are documented.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requirements also apply to internal and external temporary employees.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Training in work safety / environmental aspects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Training in special characteristics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Suitable evidence of qualification (e.g. welding certificate, vision test results, driving license for industrial trucks)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Training about the product</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E5A07467-C74D-469A-8767-B9CE81C297D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88</a:t>
            </a:r>
          </a:p>
        </p:txBody>
      </p:sp>
    </p:spTree>
    <p:extLst>
      <p:ext uri="{BB962C8B-B14F-4D97-AF65-F5344CB8AC3E}">
        <p14:creationId xmlns:p14="http://schemas.microsoft.com/office/powerpoint/2010/main" val="16148290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826276230"/>
              </p:ext>
            </p:extLst>
          </p:nvPr>
        </p:nvGraphicFramePr>
        <p:xfrm>
          <a:off x="179731" y="914401"/>
          <a:ext cx="9546538" cy="5189646"/>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99524">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034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 = Process Support/ Personal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168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P6.3.2 | Do the employees know their responsibilities and authority in the monitoring of the product and process quality?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6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35375">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Responsibilities, duties and authority of the employees in their task areas are described and implemented (e.g. process release, first piece inspection, employee self-inspections, stopping the process).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employees know the consequences of faulty workmanship (which tasks / function the product has and what happens when they are no longer guaranteed due to faulty installation etc.).</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Work / inspection instructions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Qualifications matrix</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Job descriptions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Employee self-inspections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Process release (setup re- lease, first piece inspection, last piece inspection)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Process control (interpretation of control charts)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Authority to stop and start the process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Order and cleanliness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EA6D547E-FC59-4F50-A544-271ACB1B9AF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89</a:t>
            </a:r>
          </a:p>
        </p:txBody>
      </p:sp>
    </p:spTree>
    <p:extLst>
      <p:ext uri="{BB962C8B-B14F-4D97-AF65-F5344CB8AC3E}">
        <p14:creationId xmlns:p14="http://schemas.microsoft.com/office/powerpoint/2010/main" val="2575301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534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33380718"/>
              </p:ext>
            </p:extLst>
          </p:nvPr>
        </p:nvGraphicFramePr>
        <p:xfrm>
          <a:off x="152400" y="914401"/>
          <a:ext cx="9546538" cy="5189645"/>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99524">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034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 = Process Support/ Personal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168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P6.3.2 | Do the employees know their responsibilities and authority in the monitoring of the product and process quality?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46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35375">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Employees receive regular information on the current standard of quality reached, both internally and with the customer (complaints).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requirements also apply to internal and external temporary employees.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Repair and maintenance is carried out or when necessary, arranged for</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Parts supply / storage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Provision and adjustment of test / measurement is carried out or when necessary, arranged for</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Training about the product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Quality information (target / actual values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Product safety / product liability trainings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1E8C5ECA-AC87-418F-B0AC-EFC9582AD44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90</a:t>
            </a:r>
          </a:p>
        </p:txBody>
      </p:sp>
    </p:spTree>
    <p:extLst>
      <p:ext uri="{BB962C8B-B14F-4D97-AF65-F5344CB8AC3E}">
        <p14:creationId xmlns:p14="http://schemas.microsoft.com/office/powerpoint/2010/main" val="41661565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732381095"/>
              </p:ext>
            </p:extLst>
          </p:nvPr>
        </p:nvGraphicFramePr>
        <p:xfrm>
          <a:off x="152400" y="914401"/>
          <a:ext cx="9546538" cy="535933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9666">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725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 = Process Support/ Personal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190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P6.3.3 | Are the necessary personnel resources available?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14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4750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required number of qualified employees is avail- able for all shifts. Employee qualifications need to be considered when scheduling staff (e.g. qualification matrix).</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 scheme exists for supporting areas that are not continually in use (e.g. laboratory, measurement room).</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Fluctuations in on call staff and through absences (e.g. illness, holidays, training) are taken into account in the schedule.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requirements also apply to internal and external temporary employees.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Shift plan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Evidence of qualifications (qualification matrix)</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Documented absence management rules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Workforce scheduling</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68A214A4-DD21-42FE-96A3-F8E8C0795CD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91</a:t>
            </a:r>
          </a:p>
        </p:txBody>
      </p:sp>
    </p:spTree>
    <p:extLst>
      <p:ext uri="{BB962C8B-B14F-4D97-AF65-F5344CB8AC3E}">
        <p14:creationId xmlns:p14="http://schemas.microsoft.com/office/powerpoint/2010/main" val="35795808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47206983"/>
              </p:ext>
            </p:extLst>
          </p:nvPr>
        </p:nvGraphicFramePr>
        <p:xfrm>
          <a:off x="152400" y="914400"/>
          <a:ext cx="9546538" cy="525780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6881">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535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99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P6.4.1* | Can the product-specific requirements from the customer be met with the manufacturing equipment?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95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85967">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shown that the processes are implemented in accordance with the customer requirements using the existing production facilities. Further it must be shown that the resulting products meet the customer specifications.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production facilities, machinery and equipment must be able to comply with the specified tolerances for the respective characteristic.</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Process capability must be determined for selected product and process characteristics and continually proven.</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Evidence of machine / pro- cess capability for special characteristics / process- determining parameters (e.g. pressure, time, temperature)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Warning at deviations from limit specifications / parameters (e.g. an alarm, lamp, or automatic shut-down)</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3EB23A82-C484-41F0-9779-0E27EE36BD6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92</a:t>
            </a:r>
          </a:p>
        </p:txBody>
      </p:sp>
    </p:spTree>
    <p:extLst>
      <p:ext uri="{BB962C8B-B14F-4D97-AF65-F5344CB8AC3E}">
        <p14:creationId xmlns:p14="http://schemas.microsoft.com/office/powerpoint/2010/main" val="19285722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57635063"/>
              </p:ext>
            </p:extLst>
          </p:nvPr>
        </p:nvGraphicFramePr>
        <p:xfrm>
          <a:off x="152400" y="914400"/>
          <a:ext cx="9546538" cy="5126861"/>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492188">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3534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6318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P6.4.1* | Can the product-specific requirements from the customer be met with the manufacturing equipment?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297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38492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process capability must meet the customer requirements. For long term process capability the minimum requirement of C</a:t>
                      </a:r>
                      <a:r>
                        <a:rPr lang="en-IN" sz="1600" b="1" kern="1200" baseline="-25000" dirty="0">
                          <a:solidFill>
                            <a:schemeClr val="dk1"/>
                          </a:solidFill>
                          <a:latin typeface="Montserrat" panose="00000500000000000000" pitchFamily="50" charset="0"/>
                          <a:ea typeface="+mn-ea"/>
                          <a:cs typeface="+mn-cs"/>
                        </a:rPr>
                        <a:t>pk</a:t>
                      </a:r>
                      <a:r>
                        <a:rPr lang="en-IN" sz="1600" b="1" kern="1200" dirty="0">
                          <a:solidFill>
                            <a:schemeClr val="dk1"/>
                          </a:solidFill>
                          <a:latin typeface="Montserrat" panose="00000500000000000000" pitchFamily="50" charset="0"/>
                          <a:ea typeface="+mn-ea"/>
                          <a:cs typeface="+mn-cs"/>
                        </a:rPr>
                        <a:t> ≥ 1,33 must be met. In the case of significant characteristics where no capability level can be proven, 100% inspection is required.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Layout and condition of the equipment, tools, fixtures and handling facilities meet the requirements under real production conditions.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Feed and removal systems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Capability of replacement tools / reproducibility of fixtures, specifications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Cleanliness requirements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94AA87B4-DF0B-44EA-8998-75A119D1C445}"/>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93</a:t>
            </a:r>
          </a:p>
        </p:txBody>
      </p:sp>
    </p:spTree>
    <p:extLst>
      <p:ext uri="{BB962C8B-B14F-4D97-AF65-F5344CB8AC3E}">
        <p14:creationId xmlns:p14="http://schemas.microsoft.com/office/powerpoint/2010/main" val="714344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924779739"/>
              </p:ext>
            </p:extLst>
          </p:nvPr>
        </p:nvGraphicFramePr>
        <p:xfrm>
          <a:off x="207062" y="914401"/>
          <a:ext cx="9546538" cy="51816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9423">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709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168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P6.4.2 | Is the maintenance of the manufacturing equipment and tools controlled?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12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72100">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Maintenance activities (maintenance, inspection and repair) are determined and implemented for all installations, equipment and machines.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Maintenance activities that have been carried out (scheduled and unplanned) are documented and analysed for improvement measures.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 process for the analysis and optimization of down-time, machine utilization and tool life is implemented effectively.</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key processes and critical machines are identified and appropriate maintenance activities (preventative or proactive) are carried out in terms of a risk- based maintenance programme. The availability of replacement parts must be ensured.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Availability / use of the appropriate technical documents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Maintenance plan / maintenance tasks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Weak-point analysis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Preventative tool exchange programme for units subject to increased wear and tear</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Storage and retrieval ma- chines / equipment for transport and storage etc.</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9A9E802C-481E-4044-8943-068795A4B4F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94</a:t>
            </a:r>
          </a:p>
        </p:txBody>
      </p:sp>
    </p:spTree>
    <p:extLst>
      <p:ext uri="{BB962C8B-B14F-4D97-AF65-F5344CB8AC3E}">
        <p14:creationId xmlns:p14="http://schemas.microsoft.com/office/powerpoint/2010/main" val="8548325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4159454504"/>
              </p:ext>
            </p:extLst>
          </p:nvPr>
        </p:nvGraphicFramePr>
        <p:xfrm>
          <a:off x="228600" y="914400"/>
          <a:ext cx="9546538" cy="52578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385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692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2334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P6.4.2 | Is the maintenance of the manufacturing equipment and tools controlled?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09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02704">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Resources needed to carry out necessary maintenance measures are available.</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Tools undergo a tool management which includes the following:</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285750" indent="-285750" algn="l" defTabSz="914400" rtl="0" eaLnBrk="1" latinLnBrk="0" hangingPunct="1">
                        <a:buFont typeface="Arial" pitchFamily="34" charset="0"/>
                        <a:buChar char="•"/>
                      </a:pPr>
                      <a:r>
                        <a:rPr lang="en-IN" sz="1600" b="1" kern="1200" dirty="0">
                          <a:solidFill>
                            <a:schemeClr val="dk1"/>
                          </a:solidFill>
                          <a:latin typeface="Montserrat" panose="00000500000000000000" pitchFamily="50" charset="0"/>
                          <a:ea typeface="+mn-ea"/>
                          <a:cs typeface="+mn-cs"/>
                        </a:rPr>
                        <a:t>Status indication (OK / NOK/in repair)</a:t>
                      </a:r>
                    </a:p>
                    <a:p>
                      <a:pPr marL="285750" indent="-285750" algn="l" defTabSz="914400" rtl="0" eaLnBrk="1" latinLnBrk="0" hangingPunct="1">
                        <a:buFont typeface="Arial" pitchFamily="34" charset="0"/>
                        <a:buChar char="•"/>
                      </a:pPr>
                      <a:r>
                        <a:rPr lang="en-IN" sz="1600" b="1" kern="1200" dirty="0">
                          <a:solidFill>
                            <a:schemeClr val="dk1"/>
                          </a:solidFill>
                          <a:latin typeface="Montserrat" panose="00000500000000000000" pitchFamily="50" charset="0"/>
                          <a:ea typeface="+mn-ea"/>
                          <a:cs typeface="+mn-cs"/>
                        </a:rPr>
                        <a:t>Tool identity card including all changes made to the tool</a:t>
                      </a:r>
                    </a:p>
                    <a:p>
                      <a:pPr marL="285750" indent="-285750" algn="l" defTabSz="914400" rtl="0" eaLnBrk="1" latinLnBrk="0" hangingPunct="1">
                        <a:buFont typeface="Arial" pitchFamily="34" charset="0"/>
                        <a:buChar char="•"/>
                      </a:pPr>
                      <a:r>
                        <a:rPr lang="en-IN" sz="1600" b="1" kern="1200" dirty="0">
                          <a:solidFill>
                            <a:schemeClr val="dk1"/>
                          </a:solidFill>
                          <a:latin typeface="Montserrat" panose="00000500000000000000" pitchFamily="50" charset="0"/>
                          <a:ea typeface="+mn-ea"/>
                          <a:cs typeface="+mn-cs"/>
                        </a:rPr>
                        <a:t>Tool life (e.g. operating hours, strokes or shot numbers)</a:t>
                      </a:r>
                    </a:p>
                    <a:p>
                      <a:pPr marL="285750" indent="-285750" algn="l" defTabSz="914400" rtl="0" eaLnBrk="1" latinLnBrk="0" hangingPunct="1">
                        <a:buFont typeface="Arial" pitchFamily="34" charset="0"/>
                        <a:buChar char="•"/>
                      </a:pPr>
                      <a:r>
                        <a:rPr lang="en-IN" sz="1600" b="1" kern="1200" dirty="0">
                          <a:solidFill>
                            <a:schemeClr val="dk1"/>
                          </a:solidFill>
                          <a:latin typeface="Montserrat" panose="00000500000000000000" pitchFamily="50" charset="0"/>
                          <a:ea typeface="+mn-ea"/>
                          <a:cs typeface="+mn-cs"/>
                        </a:rPr>
                        <a:t>Protection from damage</a:t>
                      </a:r>
                    </a:p>
                    <a:p>
                      <a:pPr marL="285750" indent="-285750" algn="l" defTabSz="914400" rtl="0" eaLnBrk="1" latinLnBrk="0" hangingPunct="1">
                        <a:buFont typeface="Arial" pitchFamily="34" charset="0"/>
                        <a:buChar char="•"/>
                      </a:pPr>
                      <a:r>
                        <a:rPr lang="en-IN" sz="1600" b="1" kern="1200" dirty="0">
                          <a:solidFill>
                            <a:schemeClr val="dk1"/>
                          </a:solidFill>
                          <a:latin typeface="Montserrat" panose="00000500000000000000" pitchFamily="50" charset="0"/>
                          <a:ea typeface="+mn-ea"/>
                          <a:cs typeface="+mn-cs"/>
                        </a:rPr>
                        <a:t>Tool ownership</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Availability of spare parts at production facilities producing key products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Compliance with the pre- scribed maintenance intervals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Documentation of maintenance activities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Regular plausibility check of the scheduled maintenance intervals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Hiring of external service companies to carry out maintenance</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BE91A90F-E6B2-4B8D-B5C7-6972965CBC71}"/>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95</a:t>
            </a:r>
          </a:p>
        </p:txBody>
      </p:sp>
    </p:spTree>
    <p:extLst>
      <p:ext uri="{BB962C8B-B14F-4D97-AF65-F5344CB8AC3E}">
        <p14:creationId xmlns:p14="http://schemas.microsoft.com/office/powerpoint/2010/main" val="3736372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760750504"/>
              </p:ext>
            </p:extLst>
          </p:nvPr>
        </p:nvGraphicFramePr>
        <p:xfrm>
          <a:off x="228600" y="914400"/>
          <a:ext cx="9546538" cy="526602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7866">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03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090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P6.4.3* | Can the quality requirements be effectively monitored with the measurement and testing facilities in use?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02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92746">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test, inspection and measurement facilities used are suitable for the planned purpose and handling in production. They are included in the production control plan.</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Capability studies are carried out on the measurement devices and measurement systems employed. The accuracy of this equipment is appropriate for the purpose and for the characteristics to be checked.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There is an identification system for measurement and inspection equipment. Administration of this equipment is based on the identification.</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Production control plan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Measurement accuracy / capability of inspection equipment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Proof of the capability of inspection processes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Data collection and its </a:t>
                      </a:r>
                      <a:r>
                        <a:rPr lang="en-IN" sz="1600" b="1" kern="1200" dirty="0" err="1">
                          <a:solidFill>
                            <a:schemeClr val="dk1"/>
                          </a:solidFill>
                          <a:latin typeface="Montserrat" panose="00000500000000000000" pitchFamily="50" charset="0"/>
                          <a:ea typeface="+mn-ea"/>
                          <a:cs typeface="+mn-cs"/>
                        </a:rPr>
                        <a:t>evaluability</a:t>
                      </a:r>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Evidence of the calibration of inspection equipment</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FDF52053-650D-4F4A-814F-131619834E1F}"/>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96</a:t>
            </a:r>
          </a:p>
        </p:txBody>
      </p:sp>
    </p:spTree>
    <p:extLst>
      <p:ext uri="{BB962C8B-B14F-4D97-AF65-F5344CB8AC3E}">
        <p14:creationId xmlns:p14="http://schemas.microsoft.com/office/powerpoint/2010/main" val="6061426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849633648"/>
              </p:ext>
            </p:extLst>
          </p:nvPr>
        </p:nvGraphicFramePr>
        <p:xfrm>
          <a:off x="228600" y="914400"/>
          <a:ext cx="9546538" cy="5198094"/>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0506">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101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6262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P6.4.3* | Can the quality requirements be effectively monitored with the measurement and testing facilities in use?</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53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42127">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 process for the periodic monitoring of measurement and inspection equipment is installed and implemented (responsibility for collection and return is defined). This process also takes into account the calibration of process-integrated measurement technology with an influence on the product characteristics.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Measurement and inspection equipment accessories having an influence on measurement accuracy and the measurement result are monitored in the same way.</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Comparison of inspection equipment / measurement processes with the customer (e.g. inter-laboratory comparisons)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Inspection stickers or certificates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Reference component / set- up parts (e.g. Red Rabbit, error test pieces)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FAC89882-FF12-481E-BA1E-B4B23FFA2FD1}"/>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97</a:t>
            </a:r>
          </a:p>
        </p:txBody>
      </p:sp>
    </p:spTree>
    <p:extLst>
      <p:ext uri="{BB962C8B-B14F-4D97-AF65-F5344CB8AC3E}">
        <p14:creationId xmlns:p14="http://schemas.microsoft.com/office/powerpoint/2010/main" val="13059749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398601573"/>
              </p:ext>
            </p:extLst>
          </p:nvPr>
        </p:nvGraphicFramePr>
        <p:xfrm>
          <a:off x="228600" y="914401"/>
          <a:ext cx="9546538" cy="51054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891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74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0881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P6.4.4 | Are the work and inspection stations appropriate for the needs?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0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9996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Conditions for the work-places and their surroundings are appropriate for the products and the work carried out, in order to prevent / eliminate contamination, damage, mixing-up of parts and misinterpretations.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This also applies to permanent and temporary established rework, sorting and inspection stations.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In addition, the work-place layout is adapted ergonomically to the work to be carried out.</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Lighting</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Cleanliness and tidiness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Climate control</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Noise pollution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Clean rooms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Work place lay-out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Surroundings / handling parts at the work-place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Work safety</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93573134-5A0F-41FD-AC8C-8BB5DD6EE68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98</a:t>
            </a:r>
          </a:p>
        </p:txBody>
      </p:sp>
    </p:spTree>
    <p:extLst>
      <p:ext uri="{BB962C8B-B14F-4D97-AF65-F5344CB8AC3E}">
        <p14:creationId xmlns:p14="http://schemas.microsoft.com/office/powerpoint/2010/main" val="35401636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646719748"/>
              </p:ext>
            </p:extLst>
          </p:nvPr>
        </p:nvGraphicFramePr>
        <p:xfrm>
          <a:off x="152400" y="914401"/>
          <a:ext cx="9546538" cy="5333998"/>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1702">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227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P6.4 = Material Resources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2712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P6.4.5 | Are tools, equipment and testing equipment stored properly?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62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56676">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Tools, equipment and testing equipment (including gauges) must be stored and managed properly. This also applies for tools, equipment and test equipment not in use or not yet released.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All tools, equipment and testing equipment are identified with their current status and all changes are documented (change history).</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Storage is provided where the equipment is protected against damage and environmental effects.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Cleanliness and tidiness are ensured.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issue and use of this equipment is controlled and documented.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Stored free from damage</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Cleanliness and tidiness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Defined storage location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Environmental influences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Status identification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Identification showing customer's property, products/tools/devices provided on loan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Defined release status and change level</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Storage and retrieval ma- chines / equipment for transport and storage </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Reference component / set- up parts (e.g. Red Rabbit, error test pieces)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7BF6764B-6073-40CD-AE2C-362AAE0CDDD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99</a:t>
            </a:r>
          </a:p>
        </p:txBody>
      </p:sp>
    </p:spTree>
    <p:extLst>
      <p:ext uri="{BB962C8B-B14F-4D97-AF65-F5344CB8AC3E}">
        <p14:creationId xmlns:p14="http://schemas.microsoft.com/office/powerpoint/2010/main" val="25330576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15182056"/>
              </p:ext>
            </p:extLst>
          </p:nvPr>
        </p:nvGraphicFramePr>
        <p:xfrm>
          <a:off x="152400" y="1066801"/>
          <a:ext cx="9546538" cy="51053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8915">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74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0881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P6.5.1 | Are there targets set for the manufacturing process?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0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99961">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Process-specific targets are defined, monitored and communicated (quantities produced; quality metrics such as failure rates, audit results, through-times and process effectiveness figures (Cpk).</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Target requirements are coordinated and achievable; they are guaranteed to be up to date.</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Customer requirements are taken into account when setting targets.</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A regular comparison is made between specified and actual results.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Availability of installations and machines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Number of parts produced per unit of time</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Rework, scrap</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Production runs with no re- working, first passes, first time through quality, first pass yield</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Quality metrics (e.g., failure rates, audit results)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Process metrics (process capability)</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Reduction of waste (e.g.,</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scrap and rework, energy and process</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materials)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1FE6B35B-AD08-432C-993D-94A580E2173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100</a:t>
            </a:r>
          </a:p>
        </p:txBody>
      </p:sp>
    </p:spTree>
    <p:extLst>
      <p:ext uri="{BB962C8B-B14F-4D97-AF65-F5344CB8AC3E}">
        <p14:creationId xmlns:p14="http://schemas.microsoft.com/office/powerpoint/2010/main" val="1475468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896064427"/>
              </p:ext>
            </p:extLst>
          </p:nvPr>
        </p:nvGraphicFramePr>
        <p:xfrm>
          <a:off x="152400" y="914401"/>
          <a:ext cx="9546538" cy="51815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511">
                <a:tc gridSpan="2">
                  <a:txBody>
                    <a:bodyPr/>
                    <a:lstStyle/>
                    <a:p>
                      <a:r>
                        <a:rPr lang="en-US" sz="1500" dirty="0">
                          <a:latin typeface="Montserrat" panose="00000500000000000000" pitchFamily="50" charset="0"/>
                        </a:rPr>
                        <a:t>Process Analysis &amp; Production Control </a:t>
                      </a:r>
                      <a:r>
                        <a:rPr lang="en-US" sz="1500" baseline="0" dirty="0">
                          <a:latin typeface="Montserrat" panose="00000500000000000000" pitchFamily="50" charset="0"/>
                        </a:rPr>
                        <a:t>(P6)</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92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492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P6.5.2 | Is quality and process data collected in away that allows analysis?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6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2200">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To demonstrate compliance with the requirements and objectives which are needed for the evidence of product conformity, it is necessary to define and document quality and process parameters (target values) and record the actual data (actual value).</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It must be ensured that data can be evaluated.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Special incidents are documented (shift / equipment book).</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The recorded data can be related to a product and process, the data is available, legible, accessible and archived as specified. Requirements for traceability are respected.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Defect frequency cards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Control charts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Special characteristics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Process parameters (temperature, time, pressure….)</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Factory data collection</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Fault signals (e.g. plant standstill, power failure, programme error message)</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Parameter changes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Error type / error frequencies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70DA105B-D815-4F63-9516-DC226695908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101</a:t>
            </a:r>
          </a:p>
        </p:txBody>
      </p:sp>
    </p:spTree>
    <p:extLst>
      <p:ext uri="{BB962C8B-B14F-4D97-AF65-F5344CB8AC3E}">
        <p14:creationId xmlns:p14="http://schemas.microsoft.com/office/powerpoint/2010/main" val="31298718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81030967"/>
              </p:ext>
            </p:extLst>
          </p:nvPr>
        </p:nvGraphicFramePr>
        <p:xfrm>
          <a:off x="228600" y="914401"/>
          <a:ext cx="9546538" cy="51815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511">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92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492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P6.5.2 | Is quality and process data collected in away that allows analysis?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6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5219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collected data is analysed and appropriate action for improvement is initiated. A risk-based approach is used here. The potential for improvement must be continuously determined from recent findings on quality, costs, services.</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Events that result in a change to the process or to the product must be documented in the appropriate FMEA and the respective measures taken are recorded.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Error costs (nonconformity)</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Rejects / reworking</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Blocking message / sorting actions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Cycle times; through-put times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SPC</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Pareto analyses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Cause &amp; effect diagrams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Risk analysis (FMEA, FTA,…)</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Traceability system</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3217B7A0-9979-4D47-A473-E87A55E5BB7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102</a:t>
            </a:r>
          </a:p>
        </p:txBody>
      </p:sp>
    </p:spTree>
    <p:extLst>
      <p:ext uri="{BB962C8B-B14F-4D97-AF65-F5344CB8AC3E}">
        <p14:creationId xmlns:p14="http://schemas.microsoft.com/office/powerpoint/2010/main" val="30473200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799054502"/>
              </p:ext>
            </p:extLst>
          </p:nvPr>
        </p:nvGraphicFramePr>
        <p:xfrm>
          <a:off x="152400" y="914401"/>
          <a:ext cx="9546538" cy="52578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6883">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536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7997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P6.5.3 | In the case of deviations from product and process requirements, are the</a:t>
                      </a:r>
                    </a:p>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causes analysed and the corrective actions checked for effectiveness?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95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85987">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If deviations from product and process requirements occur, immediate containment actions must be taken to comply with the requirements, until the causes of failure are eliminated and evidence has been provided of the effectiveness of the corrective actions.</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These actions are known by the employees. Suitable methods for root cause analysis are in use.</a:t>
                      </a: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Corrective measures are derived, their implementation is monitored and the effectiveness verified.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Production control plan and FMEA are updated as needed.</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Nonconformities that affect the properties of the de- livered product are communicated to the customer.</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- 8D method</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Cause &amp; effects diagram</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Taguchi, Shainin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- 5 W method</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FMEA / error analysis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Process capability analysis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Quality control circles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Analytical assessment methods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Information flow to the customer</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Product FMEA and process FMEA</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Waivers / special releases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Additional dimensional material, functional and endurance checks and tests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E2CF8BD7-457D-4FF7-9086-1927DA95055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103</a:t>
            </a:r>
          </a:p>
        </p:txBody>
      </p:sp>
    </p:spTree>
    <p:extLst>
      <p:ext uri="{BB962C8B-B14F-4D97-AF65-F5344CB8AC3E}">
        <p14:creationId xmlns:p14="http://schemas.microsoft.com/office/powerpoint/2010/main" val="40575052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400213121"/>
              </p:ext>
            </p:extLst>
          </p:nvPr>
        </p:nvGraphicFramePr>
        <p:xfrm>
          <a:off x="152400" y="914401"/>
          <a:ext cx="9546538" cy="52577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1495">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6213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52838">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P6.5.4 | Are processes and products audited regularly?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60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55249">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audit programmes for process and product audits are available and implemented. Customer requirements are taken into account.</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process and product audits carried out are suit- able to identify specific risks and weak points and implement corrective measures.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 root cause analysis is carried out when deviations occur. Corrective measures are derived, their implementation is monitored and the effectiveness is verified.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u="sng" kern="1200" dirty="0">
                          <a:solidFill>
                            <a:schemeClr val="dk1"/>
                          </a:solidFill>
                          <a:latin typeface="Montserrat" panose="00000500000000000000" pitchFamily="50" charset="0"/>
                          <a:ea typeface="+mn-ea"/>
                          <a:cs typeface="+mn-cs"/>
                        </a:rPr>
                        <a:t>Product and Process Audit: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Specifications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Special characteristics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Audit programme for product and process audits including scheduled and event-based audits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Frequency of audits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Audit requirements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Audit results, audit reports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Auditor qualification</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E808849D-C75C-49C7-A9C6-B0447C4EB4C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104</a:t>
            </a:r>
          </a:p>
        </p:txBody>
      </p:sp>
    </p:spTree>
    <p:extLst>
      <p:ext uri="{BB962C8B-B14F-4D97-AF65-F5344CB8AC3E}">
        <p14:creationId xmlns:p14="http://schemas.microsoft.com/office/powerpoint/2010/main" val="7098630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106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93577777"/>
              </p:ext>
            </p:extLst>
          </p:nvPr>
        </p:nvGraphicFramePr>
        <p:xfrm>
          <a:off x="152400" y="1066801"/>
          <a:ext cx="9546538" cy="51053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16089">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163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 = Process Effectiveness</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34261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P6.5.4 | Are processes and products audited regularly?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57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54930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Product audits are periodically carried out and documented. Scope of the audit is the end product and where necessary intermediate products. In the product audit specified characteristics are examined and tested according to previously defined specifications.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Nonconformities that affect the properties of the delivered product are communicated to the customer.</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u="sng" kern="1200" dirty="0">
                          <a:solidFill>
                            <a:schemeClr val="dk1"/>
                          </a:solidFill>
                          <a:latin typeface="Montserrat" panose="00000500000000000000" pitchFamily="50" charset="0"/>
                          <a:ea typeface="+mn-ea"/>
                          <a:cs typeface="+mn-cs"/>
                        </a:rPr>
                        <a:t>Process Audit: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Process parameter / capability</a:t>
                      </a:r>
                    </a:p>
                    <a:p>
                      <a:pPr marL="0" algn="l" defTabSz="914400" rtl="0" eaLnBrk="1" latinLnBrk="0" hangingPunct="1">
                        <a:buFontTx/>
                        <a:buNone/>
                      </a:pPr>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buFontTx/>
                        <a:buNone/>
                      </a:pPr>
                      <a:r>
                        <a:rPr lang="en-IN" sz="1600" b="1" u="sng" kern="1200" dirty="0">
                          <a:solidFill>
                            <a:schemeClr val="dk1"/>
                          </a:solidFill>
                          <a:latin typeface="Montserrat" panose="00000500000000000000" pitchFamily="50" charset="0"/>
                          <a:ea typeface="+mn-ea"/>
                          <a:cs typeface="+mn-cs"/>
                        </a:rPr>
                        <a:t>Product Audit: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Labelling, packaging</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Capacity of the test equipment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Software version</a:t>
                      </a:r>
                    </a:p>
                    <a:p>
                      <a:pPr marL="0" algn="l" defTabSz="914400" rtl="0" eaLnBrk="1" latinLnBrk="0" hangingPunct="1">
                        <a:buFontTx/>
                        <a:buNone/>
                      </a:pP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0B29A851-581C-4709-BC0A-6C8FA2CD67BE}"/>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105</a:t>
            </a:r>
          </a:p>
        </p:txBody>
      </p:sp>
    </p:spTree>
    <p:extLst>
      <p:ext uri="{BB962C8B-B14F-4D97-AF65-F5344CB8AC3E}">
        <p14:creationId xmlns:p14="http://schemas.microsoft.com/office/powerpoint/2010/main" val="24295561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886335828"/>
              </p:ext>
            </p:extLst>
          </p:nvPr>
        </p:nvGraphicFramePr>
        <p:xfrm>
          <a:off x="152400" y="914400"/>
          <a:ext cx="9546538" cy="51816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1288">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154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P6.6 = What should Process Produce?  (Process Output/ Process Result)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5540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P6.6.1 | Do the quantities / production batch sizes match needs and are they systematically directed to the next process step?</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358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47508">
                <a:tc>
                  <a:txBody>
                    <a:bodyPr/>
                    <a:lstStyle/>
                    <a:p>
                      <a:pPr marL="0" algn="l" defTabSz="914400" rtl="0" eaLnBrk="1" latinLnBrk="0" hangingPunct="1"/>
                      <a:r>
                        <a:rPr lang="en-IN" sz="1400" b="1" kern="1200" dirty="0">
                          <a:solidFill>
                            <a:schemeClr val="dk1"/>
                          </a:solidFill>
                          <a:latin typeface="Montserrat" panose="00000500000000000000" pitchFamily="50" charset="0"/>
                          <a:ea typeface="+mn-ea"/>
                          <a:cs typeface="+mn-cs"/>
                        </a:rPr>
                        <a:t>Parts/components must be forwarded to defined storage/holding points using suitable means of transport. In this, attention must be paid to the order quantity/batch size so that only the required quantity of parts/materials is moved to the stipulated work- station.</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The current state of the component (OK parts, re- worked parts, scrap) must be evident from the label- ling (component, container). Varying change statuses of the component must be taken into account.</a:t>
                      </a:r>
                    </a:p>
                    <a:p>
                      <a:pPr marL="0" algn="l" defTabSz="914400" rtl="0" eaLnBrk="1" latinLnBrk="0" hangingPunct="1"/>
                      <a:endParaRPr lang="en-IN" sz="14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400" b="1" kern="1200" dirty="0">
                          <a:solidFill>
                            <a:schemeClr val="dk1"/>
                          </a:solidFill>
                          <a:latin typeface="Montserrat" panose="00000500000000000000" pitchFamily="50" charset="0"/>
                          <a:ea typeface="+mn-ea"/>
                          <a:cs typeface="+mn-cs"/>
                        </a:rPr>
                        <a:t>It is ensured that a further processing / forwarding of NOK parts is not possible.</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Adequate, appropriate means of transport</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Defined storage points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KANBAN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Just in time / just in sequence</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Stores management</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Change status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Production quantities tailored to the customer’s needs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Special requirements for components and containers (ESD-protection for electronic components, residual dirt)</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FDC1F479-9613-4AF8-9C02-11C9A26A55D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106</a:t>
            </a:r>
          </a:p>
        </p:txBody>
      </p:sp>
    </p:spTree>
    <p:extLst>
      <p:ext uri="{BB962C8B-B14F-4D97-AF65-F5344CB8AC3E}">
        <p14:creationId xmlns:p14="http://schemas.microsoft.com/office/powerpoint/2010/main" val="28337262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032721535"/>
              </p:ext>
            </p:extLst>
          </p:nvPr>
        </p:nvGraphicFramePr>
        <p:xfrm>
          <a:off x="152400" y="914400"/>
          <a:ext cx="9546538" cy="52577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08660">
                <a:tc gridSpan="2">
                  <a:txBody>
                    <a:bodyPr/>
                    <a:lstStyle/>
                    <a:p>
                      <a:r>
                        <a:rPr lang="en-US" sz="1400" dirty="0">
                          <a:latin typeface="Montserrat" panose="00000500000000000000" pitchFamily="50" charset="0"/>
                        </a:rPr>
                        <a:t>Process Analysis &amp; Production Control </a:t>
                      </a:r>
                      <a:r>
                        <a:rPr lang="en-US" sz="1400" baseline="0" dirty="0">
                          <a:latin typeface="Montserrat" panose="00000500000000000000" pitchFamily="50" charset="0"/>
                        </a:rPr>
                        <a:t>(P6)</a:t>
                      </a:r>
                      <a:endParaRPr lang="en-IN" sz="14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657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P6.6 = What should Process Produce?  (Process Output/ Process Result)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56357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P6.6.2 | Are products / components stored in an appropriate manner and are transport facilities / packing arrangements suitable for the special characteristics of the products / components?</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407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400" b="1" kern="1200" dirty="0">
                          <a:solidFill>
                            <a:schemeClr val="dk1"/>
                          </a:solidFill>
                          <a:latin typeface="Montserrat" panose="00000500000000000000" pitchFamily="50" charset="0"/>
                          <a:ea typeface="+mn-ea"/>
                          <a:cs typeface="+mn-cs"/>
                        </a:rPr>
                        <a:t>Examples</a:t>
                      </a:r>
                      <a:r>
                        <a:rPr lang="en-US" sz="1400" b="1" kern="1200" baseline="0" dirty="0">
                          <a:solidFill>
                            <a:schemeClr val="dk1"/>
                          </a:solidFill>
                          <a:latin typeface="Montserrat" panose="00000500000000000000" pitchFamily="50" charset="0"/>
                          <a:ea typeface="+mn-ea"/>
                          <a:cs typeface="+mn-cs"/>
                        </a:rPr>
                        <a:t> for Implementation</a:t>
                      </a:r>
                      <a:endParaRPr lang="en-IN" sz="14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498207">
                <a:tc>
                  <a:txBody>
                    <a:bodyPr/>
                    <a:lstStyle/>
                    <a:p>
                      <a:pPr marL="0" algn="l" defTabSz="914400" rtl="0" eaLnBrk="1" latinLnBrk="0" hangingPunct="1"/>
                      <a:r>
                        <a:rPr lang="en-IN" sz="1200" b="1" kern="1200" dirty="0">
                          <a:solidFill>
                            <a:schemeClr val="dk1"/>
                          </a:solidFill>
                          <a:latin typeface="Montserrat" panose="00000500000000000000" pitchFamily="50" charset="0"/>
                          <a:ea typeface="+mn-ea"/>
                          <a:cs typeface="+mn-cs"/>
                        </a:rPr>
                        <a:t>The product / components must be protected from damage by suitable storage and packing.</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Internal and customer-specific packing instructions are available and implemented.</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Storage points/containers must meet essential requirements for cleanliness &amp; tidiness.</a:t>
                      </a: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Specified storage times must be monitored (specified maximum, minimum and interim storage times).</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Parts must be protected against environmental and climatic influences during storage and processing.</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These requirements are valid for the handling within the production process as well as the delivery.</a:t>
                      </a:r>
                    </a:p>
                  </a:txBody>
                  <a:tcPr marL="99060" marR="99060" anchor="ctr">
                    <a:solidFill>
                      <a:schemeClr val="bg1">
                        <a:lumMod val="85000"/>
                      </a:schemeClr>
                    </a:solidFill>
                  </a:tcPr>
                </a:tc>
                <a:tc>
                  <a:txBody>
                    <a:bodyPr/>
                    <a:lstStyle/>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a:t>
                      </a:r>
                      <a:r>
                        <a:rPr lang="en-IN" sz="1200" b="1" kern="1200" baseline="0" dirty="0">
                          <a:solidFill>
                            <a:schemeClr val="dk1"/>
                          </a:solidFill>
                          <a:latin typeface="Montserrat" panose="00000500000000000000" pitchFamily="50" charset="0"/>
                          <a:ea typeface="+mn-ea"/>
                          <a:cs typeface="+mn-cs"/>
                        </a:rPr>
                        <a:t> </a:t>
                      </a:r>
                      <a:r>
                        <a:rPr lang="en-IN" sz="1200" b="1" kern="1200" dirty="0">
                          <a:solidFill>
                            <a:schemeClr val="dk1"/>
                          </a:solidFill>
                          <a:latin typeface="Montserrat" panose="00000500000000000000" pitchFamily="50" charset="0"/>
                          <a:ea typeface="+mn-ea"/>
                          <a:cs typeface="+mn-cs"/>
                        </a:rPr>
                        <a:t>Protection from damage</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Positioning of parts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Cleanliness, tidiness, over- filling (storage points &amp; containers)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Monitoring of storage periods / quantities stored</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Environmental and climatic influences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Internal and customer- specific packing instructions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Customer specific packaging instructions (</a:t>
                      </a:r>
                      <a:r>
                        <a:rPr lang="en-IN" sz="1200" b="1" kern="1200" dirty="0" err="1">
                          <a:solidFill>
                            <a:schemeClr val="dk1"/>
                          </a:solidFill>
                          <a:latin typeface="Montserrat" panose="00000500000000000000" pitchFamily="50" charset="0"/>
                          <a:ea typeface="+mn-ea"/>
                          <a:cs typeface="+mn-cs"/>
                        </a:rPr>
                        <a:t>inc.</a:t>
                      </a:r>
                      <a:r>
                        <a:rPr lang="en-IN" sz="1200" b="1" kern="1200" dirty="0">
                          <a:solidFill>
                            <a:schemeClr val="dk1"/>
                          </a:solidFill>
                          <a:latin typeface="Montserrat" panose="00000500000000000000" pitchFamily="50" charset="0"/>
                          <a:ea typeface="+mn-ea"/>
                          <a:cs typeface="+mn-cs"/>
                        </a:rPr>
                        <a:t> packing supplied by the customer)</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Information on available stock levels</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Substitute packaging</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Requirements for cleaning packaging</a:t>
                      </a:r>
                    </a:p>
                    <a:p>
                      <a:pPr marL="0" algn="l" defTabSz="914400" rtl="0" eaLnBrk="1" latinLnBrk="0" hangingPunct="1">
                        <a:buFontTx/>
                        <a:buNone/>
                      </a:pPr>
                      <a:r>
                        <a:rPr lang="en-IN" sz="1200" b="1" kern="1200" dirty="0">
                          <a:solidFill>
                            <a:schemeClr val="dk1"/>
                          </a:solidFill>
                          <a:latin typeface="Montserrat" panose="00000500000000000000" pitchFamily="50" charset="0"/>
                          <a:ea typeface="+mn-ea"/>
                          <a:cs typeface="+mn-cs"/>
                        </a:rPr>
                        <a:t>- Sufficient amount of package materials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BD3E3D78-9336-40D3-93FD-D11EDEF32EA9}"/>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107</a:t>
            </a:r>
          </a:p>
        </p:txBody>
      </p:sp>
    </p:spTree>
    <p:extLst>
      <p:ext uri="{BB962C8B-B14F-4D97-AF65-F5344CB8AC3E}">
        <p14:creationId xmlns:p14="http://schemas.microsoft.com/office/powerpoint/2010/main" val="38870153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857884037"/>
              </p:ext>
            </p:extLst>
          </p:nvPr>
        </p:nvGraphicFramePr>
        <p:xfrm>
          <a:off x="228600" y="914401"/>
          <a:ext cx="9546538" cy="52578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4309">
                <a:tc gridSpan="2">
                  <a:txBody>
                    <a:bodyPr/>
                    <a:lstStyle/>
                    <a:p>
                      <a:r>
                        <a:rPr lang="en-US" sz="1600" dirty="0">
                          <a:latin typeface="Montserrat" panose="00000500000000000000" pitchFamily="50" charset="0"/>
                        </a:rPr>
                        <a:t>Process Analysis &amp; Production Control </a:t>
                      </a:r>
                      <a:r>
                        <a:rPr lang="en-US" sz="1600" baseline="0" dirty="0">
                          <a:latin typeface="Montserrat" panose="00000500000000000000" pitchFamily="50" charset="0"/>
                        </a:rPr>
                        <a:t>(P6)</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723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P6.6 = What should Process Produce?  (Process Output/ Process Result)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915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P6.6.3</a:t>
                      </a:r>
                      <a:r>
                        <a:rPr lang="en-IN" sz="1600" b="1" kern="1200" baseline="0" dirty="0">
                          <a:solidFill>
                            <a:schemeClr val="dk1"/>
                          </a:solidFill>
                          <a:latin typeface="Montserrat" panose="00000500000000000000" pitchFamily="50" charset="0"/>
                          <a:ea typeface="+mn-ea"/>
                          <a:cs typeface="+mn-cs"/>
                        </a:rPr>
                        <a:t> | </a:t>
                      </a:r>
                      <a:r>
                        <a:rPr lang="en-IN" sz="1600" b="1" kern="1200" dirty="0">
                          <a:solidFill>
                            <a:schemeClr val="dk1"/>
                          </a:solidFill>
                          <a:latin typeface="Montserrat" panose="00000500000000000000" pitchFamily="50" charset="0"/>
                          <a:ea typeface="+mn-ea"/>
                          <a:cs typeface="+mn-cs"/>
                        </a:rPr>
                        <a:t>Are the necessary records / releases documented?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1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05833">
                <a:tc>
                  <a:txBody>
                    <a:bodyPr/>
                    <a:lstStyle/>
                    <a:p>
                      <a:pPr marL="0" algn="l" defTabSz="914400" rtl="0" eaLnBrk="1" latinLnBrk="0" hangingPunct="1"/>
                      <a:r>
                        <a:rPr lang="en-IN" sz="1200" b="1" kern="1200" dirty="0">
                          <a:solidFill>
                            <a:schemeClr val="dk1"/>
                          </a:solidFill>
                          <a:latin typeface="Montserrat" panose="00000500000000000000" pitchFamily="50" charset="0"/>
                          <a:ea typeface="+mn-ea"/>
                          <a:cs typeface="+mn-cs"/>
                        </a:rPr>
                        <a:t>The labelling of the release status on containers / batches / carriers / components must be specified.</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Released products / components must be clearly marked and the release status must be visible.</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Special releases and releases with deviation approvals must be traceable by appropriate identification and documentation. The documentation must cover the period and/or quantity of parts involved. These details are documented including the identification on the component / carrier.</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Customer requirements for the labelling of reworked parts must be implemented and documented (amount / quantity / labelling / part history / use). The traceability of units produced must be ensured.</a:t>
                      </a:r>
                    </a:p>
                    <a:p>
                      <a:pPr marL="0" algn="l" defTabSz="914400" rtl="0" eaLnBrk="1" latinLnBrk="0" hangingPunct="1"/>
                      <a:endParaRPr lang="en-IN" sz="12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200" b="1" kern="1200" dirty="0">
                          <a:solidFill>
                            <a:schemeClr val="dk1"/>
                          </a:solidFill>
                          <a:latin typeface="Montserrat" panose="00000500000000000000" pitchFamily="50" charset="0"/>
                          <a:ea typeface="+mn-ea"/>
                          <a:cs typeface="+mn-cs"/>
                        </a:rPr>
                        <a:t>For archiving requirements and duration, the customer requirements are taken into account.</a:t>
                      </a:r>
                    </a:p>
                  </a:txBody>
                  <a:tcPr marL="99060" marR="99060" anchor="ctr">
                    <a:solidFill>
                      <a:schemeClr val="bg1">
                        <a:lumMod val="85000"/>
                      </a:schemeClr>
                    </a:solidFill>
                  </a:tcPr>
                </a:tc>
                <a:tc>
                  <a:txBody>
                    <a:bodyPr/>
                    <a:lstStyle/>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a:t>
                      </a:r>
                      <a:r>
                        <a:rPr lang="en-IN" sz="1400" b="1" kern="1200" baseline="0" dirty="0">
                          <a:solidFill>
                            <a:schemeClr val="dk1"/>
                          </a:solidFill>
                          <a:latin typeface="Montserrat" panose="00000500000000000000" pitchFamily="50" charset="0"/>
                          <a:ea typeface="+mn-ea"/>
                          <a:cs typeface="+mn-cs"/>
                        </a:rPr>
                        <a:t> </a:t>
                      </a:r>
                      <a:r>
                        <a:rPr lang="en-IN" sz="1400" b="1" kern="1200" dirty="0">
                          <a:solidFill>
                            <a:schemeClr val="dk1"/>
                          </a:solidFill>
                          <a:latin typeface="Montserrat" panose="00000500000000000000" pitchFamily="50" charset="0"/>
                          <a:ea typeface="+mn-ea"/>
                          <a:cs typeface="+mn-cs"/>
                        </a:rPr>
                        <a:t>Customer specifications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Significant characteristics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Customer's identification requirements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Customer’s requirements for archiving time limits</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Archiving requirements/ regulations (EDP, paper, fire protection, legibility, ...)</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Last piece inspection</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Part history</a:t>
                      </a:r>
                    </a:p>
                    <a:p>
                      <a:pPr marL="0" algn="l" defTabSz="914400" rtl="0" eaLnBrk="1" latinLnBrk="0" hangingPunct="1">
                        <a:buFontTx/>
                        <a:buNone/>
                      </a:pPr>
                      <a:r>
                        <a:rPr lang="en-IN" sz="1400" b="1" kern="1200" dirty="0">
                          <a:solidFill>
                            <a:schemeClr val="dk1"/>
                          </a:solidFill>
                          <a:latin typeface="Montserrat" panose="00000500000000000000" pitchFamily="50" charset="0"/>
                          <a:ea typeface="+mn-ea"/>
                          <a:cs typeface="+mn-cs"/>
                        </a:rPr>
                        <a:t>- Identification of special releases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6BD4F5E0-E005-4CE0-9722-512237F11D4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108</a:t>
            </a:r>
          </a:p>
        </p:txBody>
      </p:sp>
    </p:spTree>
    <p:extLst>
      <p:ext uri="{BB962C8B-B14F-4D97-AF65-F5344CB8AC3E}">
        <p14:creationId xmlns:p14="http://schemas.microsoft.com/office/powerpoint/2010/main" val="6278270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33417367"/>
              </p:ext>
            </p:extLst>
          </p:nvPr>
        </p:nvGraphicFramePr>
        <p:xfrm>
          <a:off x="152400" y="914401"/>
          <a:ext cx="9546538" cy="5257799"/>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4309">
                <a:tc gridSpan="2">
                  <a:txBody>
                    <a:bodyPr/>
                    <a:lstStyle/>
                    <a:p>
                      <a:r>
                        <a:rPr lang="en-US" sz="1500" dirty="0">
                          <a:latin typeface="Montserrat" panose="00000500000000000000" pitchFamily="50" charset="0"/>
                        </a:rPr>
                        <a:t>Process Analysis &amp; Production Control </a:t>
                      </a:r>
                      <a:r>
                        <a:rPr lang="en-US" sz="1500" baseline="0" dirty="0">
                          <a:latin typeface="Montserrat" panose="00000500000000000000" pitchFamily="50" charset="0"/>
                        </a:rPr>
                        <a:t>(P6)</a:t>
                      </a:r>
                      <a:endParaRPr lang="en-IN" sz="15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5723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P6.6 = What should Process Produce?  (Process Output/ Process Result)</a:t>
                      </a:r>
                    </a:p>
                  </a:txBody>
                  <a:tcPr marL="99060" marR="99060" anchor="ctr">
                    <a:solidFill>
                      <a:schemeClr val="accent6">
                        <a:lumMod val="60000"/>
                        <a:lumOff val="40000"/>
                      </a:schemeClr>
                    </a:solidFill>
                  </a:tcPr>
                </a:tc>
                <a:tc hMerge="1">
                  <a:txBody>
                    <a:bodyPr/>
                    <a:lstStyle/>
                    <a:p>
                      <a:endParaRPr lang="en-IN"/>
                    </a:p>
                  </a:txBody>
                  <a:tcPr/>
                </a:tc>
                <a:extLst>
                  <a:ext uri="{0D108BD9-81ED-4DB2-BD59-A6C34878D82A}">
                    <a16:rowId xmlns:a16="http://schemas.microsoft.com/office/drawing/2014/main" val="10001"/>
                  </a:ext>
                </a:extLst>
              </a:tr>
              <a:tr h="41915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P6.6.4* | Are the customer requirements met at the delivery of the final product?</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2"/>
                  </a:ext>
                </a:extLst>
              </a:tr>
              <a:tr h="351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500" b="1" kern="1200" dirty="0">
                          <a:solidFill>
                            <a:schemeClr val="dk1"/>
                          </a:solidFill>
                          <a:latin typeface="Montserrat" panose="00000500000000000000" pitchFamily="50" charset="0"/>
                          <a:ea typeface="+mn-ea"/>
                          <a:cs typeface="+mn-cs"/>
                        </a:rPr>
                        <a:t>Examples</a:t>
                      </a:r>
                      <a:r>
                        <a:rPr lang="en-US" sz="1500" b="1" kern="1200" baseline="0" dirty="0">
                          <a:solidFill>
                            <a:schemeClr val="dk1"/>
                          </a:solidFill>
                          <a:latin typeface="Montserrat" panose="00000500000000000000" pitchFamily="50" charset="0"/>
                          <a:ea typeface="+mn-ea"/>
                          <a:cs typeface="+mn-cs"/>
                        </a:rPr>
                        <a:t> for Implementation</a:t>
                      </a:r>
                      <a:endParaRPr lang="en-IN" sz="15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3"/>
                  </a:ext>
                </a:extLst>
              </a:tr>
              <a:tr h="3605832">
                <a:tc>
                  <a:txBody>
                    <a:bodyPr/>
                    <a:lstStyle/>
                    <a:p>
                      <a:pPr marL="0" algn="l" defTabSz="914400" rtl="0" eaLnBrk="1" latinLnBrk="0" hangingPunct="1"/>
                      <a:r>
                        <a:rPr lang="en-IN" sz="1500" b="1" kern="1200" dirty="0">
                          <a:solidFill>
                            <a:schemeClr val="dk1"/>
                          </a:solidFill>
                          <a:latin typeface="Montserrat" panose="00000500000000000000" pitchFamily="50" charset="0"/>
                          <a:ea typeface="+mn-ea"/>
                          <a:cs typeface="+mn-cs"/>
                        </a:rPr>
                        <a:t>The customer specific requirements of the final product (delivery reliability, quality goals, quality performance etc.) are known and monitored. If deviations occur, corrective actions are defined and implement- 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Final products are shipped in accordance with the customer requirements (shipping audit etc.).</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The handling of supplied products is regulated and implemented.</a:t>
                      </a:r>
                    </a:p>
                    <a:p>
                      <a:pPr marL="0" algn="l" defTabSz="914400" rtl="0" eaLnBrk="1" latinLnBrk="0" hangingPunct="1"/>
                      <a:endParaRPr lang="en-IN" sz="15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500" b="1" kern="1200" dirty="0">
                          <a:solidFill>
                            <a:schemeClr val="dk1"/>
                          </a:solidFill>
                          <a:latin typeface="Montserrat" panose="00000500000000000000" pitchFamily="50" charset="0"/>
                          <a:ea typeface="+mn-ea"/>
                          <a:cs typeface="+mn-cs"/>
                        </a:rPr>
                        <a:t>Customers should be informed of delivery stops which affect them and further procedure should be coordinated with them.</a:t>
                      </a:r>
                    </a:p>
                  </a:txBody>
                  <a:tcPr marL="99060" marR="99060" anchor="ctr">
                    <a:solidFill>
                      <a:schemeClr val="bg1">
                        <a:lumMod val="85000"/>
                      </a:schemeClr>
                    </a:solidFill>
                  </a:tcPr>
                </a:tc>
                <a:tc>
                  <a:txBody>
                    <a:bodyPr/>
                    <a:lstStyle/>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a:t>
                      </a:r>
                      <a:r>
                        <a:rPr lang="en-IN" sz="1500" b="1" kern="1200" baseline="0" dirty="0">
                          <a:solidFill>
                            <a:schemeClr val="dk1"/>
                          </a:solidFill>
                          <a:latin typeface="Montserrat" panose="00000500000000000000" pitchFamily="50" charset="0"/>
                          <a:ea typeface="+mn-ea"/>
                          <a:cs typeface="+mn-cs"/>
                        </a:rPr>
                        <a:t> </a:t>
                      </a:r>
                      <a:r>
                        <a:rPr lang="en-IN" sz="1500" b="1" kern="1200" dirty="0">
                          <a:solidFill>
                            <a:schemeClr val="dk1"/>
                          </a:solidFill>
                          <a:latin typeface="Montserrat" panose="00000500000000000000" pitchFamily="50" charset="0"/>
                          <a:ea typeface="+mn-ea"/>
                          <a:cs typeface="+mn-cs"/>
                        </a:rPr>
                        <a:t>Quality agreements with the customer</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Customer specific requirements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Customer requirements for the identification of special characteristics</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The planning of the shipping audit</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Storage / recall processing / parts supply / shipping</a:t>
                      </a:r>
                    </a:p>
                    <a:p>
                      <a:pPr marL="0" algn="l" defTabSz="914400" rtl="0" eaLnBrk="1" latinLnBrk="0" hangingPunct="1">
                        <a:buFontTx/>
                        <a:buNone/>
                      </a:pPr>
                      <a:r>
                        <a:rPr lang="en-IN" sz="1500" b="1" kern="1200" dirty="0">
                          <a:solidFill>
                            <a:schemeClr val="dk1"/>
                          </a:solidFill>
                          <a:latin typeface="Montserrat" panose="00000500000000000000" pitchFamily="50" charset="0"/>
                          <a:ea typeface="+mn-ea"/>
                          <a:cs typeface="+mn-cs"/>
                        </a:rPr>
                        <a:t>- Target agreements</a:t>
                      </a:r>
                    </a:p>
                  </a:txBody>
                  <a:tcPr marL="99060" marR="99060"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7" name="Slide Number Placeholder 9">
            <a:extLst>
              <a:ext uri="{FF2B5EF4-FFF2-40B4-BE49-F238E27FC236}">
                <a16:creationId xmlns:a16="http://schemas.microsoft.com/office/drawing/2014/main" id="{0E492022-C261-416C-83CF-F2638D13784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109</a:t>
            </a:r>
          </a:p>
        </p:txBody>
      </p:sp>
    </p:spTree>
    <p:extLst>
      <p:ext uri="{BB962C8B-B14F-4D97-AF65-F5344CB8AC3E}">
        <p14:creationId xmlns:p14="http://schemas.microsoft.com/office/powerpoint/2010/main" val="15132378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080861501"/>
              </p:ext>
            </p:extLst>
          </p:nvPr>
        </p:nvGraphicFramePr>
        <p:xfrm>
          <a:off x="152400" y="914400"/>
          <a:ext cx="9546538" cy="51816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4376">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4318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P7.1</a:t>
                      </a:r>
                      <a:r>
                        <a:rPr lang="en-IN" sz="1600" b="1" kern="1200" baseline="0" dirty="0">
                          <a:solidFill>
                            <a:schemeClr val="dk1"/>
                          </a:solidFill>
                          <a:latin typeface="Montserrat" panose="00000500000000000000" pitchFamily="50" charset="0"/>
                          <a:ea typeface="+mn-ea"/>
                          <a:cs typeface="+mn-cs"/>
                        </a:rPr>
                        <a:t> | </a:t>
                      </a:r>
                      <a:r>
                        <a:rPr lang="en-IN" sz="1600" b="1" kern="1200" dirty="0">
                          <a:solidFill>
                            <a:schemeClr val="dk1"/>
                          </a:solidFill>
                          <a:latin typeface="Montserrat" panose="00000500000000000000" pitchFamily="50" charset="0"/>
                          <a:ea typeface="+mn-ea"/>
                          <a:cs typeface="+mn-cs"/>
                        </a:rPr>
                        <a:t>Are all requirements related to QM System, Product and Process fulfilled?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14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12618">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internal and customer specific requirements on the quality system are fulfilled.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Layout inspection and a functional verification checks are carried out according to the customer requirements.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customer requirements for the supply of spare parts during and after the production phase must be implemented.</a:t>
                      </a: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Customer requirements for the return of parts and their recycling must be implemented.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Quality agreements with the customer</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Layout inspection and a functional verification concept e.g. carried out product audits, function tests, endurance tests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Inclusion of sub-supplier for the supply of spare parts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Supply guarantee after serial production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Certification of the QM system</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5CF86524-2660-4712-B1C2-6DF342D34D5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110</a:t>
            </a:r>
          </a:p>
        </p:txBody>
      </p:sp>
    </p:spTree>
    <p:extLst>
      <p:ext uri="{BB962C8B-B14F-4D97-AF65-F5344CB8AC3E}">
        <p14:creationId xmlns:p14="http://schemas.microsoft.com/office/powerpoint/2010/main" val="21559262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2625638814"/>
              </p:ext>
            </p:extLst>
          </p:nvPr>
        </p:nvGraphicFramePr>
        <p:xfrm>
          <a:off x="152400" y="914400"/>
          <a:ext cx="9546538" cy="51054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46224">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3667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P7.2 | Is customer service guaranteed?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59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56550">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ensured that competent contact personnel are available for the various areas in the customer's organisation. Communication is ensured in accordance with the customer specifications.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monitoring of the product in the field is ensured.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Access to customer portals in accordance with the customer specific agreement is ensured.</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Knowledge of the product application</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Knowledge of problems with the product and complaints regarding the product or transport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Implementation of new requirements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Notification of improvement actions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World-wide customer service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Information from the customer by non-compliance with the requirements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03C92713-C0A4-487D-91F8-256AC4140427}"/>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111</a:t>
            </a:r>
          </a:p>
        </p:txBody>
      </p:sp>
    </p:spTree>
    <p:extLst>
      <p:ext uri="{BB962C8B-B14F-4D97-AF65-F5344CB8AC3E}">
        <p14:creationId xmlns:p14="http://schemas.microsoft.com/office/powerpoint/2010/main" val="30996888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8392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646014594"/>
              </p:ext>
            </p:extLst>
          </p:nvPr>
        </p:nvGraphicFramePr>
        <p:xfrm>
          <a:off x="152400" y="1066800"/>
          <a:ext cx="9546538" cy="50292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8071">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43015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P7.3* | Is the supply of parts guaranteed?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604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70048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Concepts to ensure supplies are available and up to date. These concepts should also cover emergency situations.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For this, not only the in-house processes but also the processes or suppliers must be considered.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Procedures must be in place which guarantees that the organisation informs the customer immediately when supply shortages are detected.</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information must include the expected duration and extent of the shortages and the actions which have been taken.</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Contingency plans (e.g., for alternative production, sup- pliers, transport)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Capacity and reaction time for sorting actions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Use of external capacity</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Communication regarding supply shortages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Regulations covering authority to make decisions / escalation paths when introducing special actions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Blocking of parts</a:t>
                      </a:r>
                    </a:p>
                    <a:p>
                      <a:pPr marL="0" algn="l" defTabSz="914400" rtl="0" eaLnBrk="1" latinLnBrk="0" hangingPunct="1">
                        <a:buFontTx/>
                        <a:buNone/>
                      </a:pPr>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3510B074-98FD-484C-90F5-4C38A5DC9C9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112</a:t>
            </a:r>
          </a:p>
        </p:txBody>
      </p:sp>
    </p:spTree>
    <p:extLst>
      <p:ext uri="{BB962C8B-B14F-4D97-AF65-F5344CB8AC3E}">
        <p14:creationId xmlns:p14="http://schemas.microsoft.com/office/powerpoint/2010/main" val="11459290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6868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618155570"/>
              </p:ext>
            </p:extLst>
          </p:nvPr>
        </p:nvGraphicFramePr>
        <p:xfrm>
          <a:off x="152400" y="914401"/>
          <a:ext cx="9546538" cy="512746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32139">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5706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P7.4* | If there are deviations from quality requirements, are failure analyses carried out and corrective actions implemented effectively?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565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659682">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A complaint process that meets the customer requirements (e.g. 8D) is used for 0 km and field com- plaints.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Procedures for failure analysis are defined. The necessary human and material resources are available to ensure punctual processing. The customer has to be informed when deviations to the time limits coordinated occur.</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By field complaints a failure analysis is to be carried out according to customer requirements (e.g. VDA Volume Field Failure Analysis).</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Process for processing com- plaints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- 8D process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Internal / external analysis facilities (laboratories, comprehensive testing facilities, personnel)</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Use of problem solving methods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Performance tests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Flow of information to the customer by deviations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DA93BC34-FD9F-4FEE-BE06-D18843A89AC8}"/>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113</a:t>
            </a:r>
          </a:p>
        </p:txBody>
      </p:sp>
    </p:spTree>
    <p:extLst>
      <p:ext uri="{BB962C8B-B14F-4D97-AF65-F5344CB8AC3E}">
        <p14:creationId xmlns:p14="http://schemas.microsoft.com/office/powerpoint/2010/main" val="39998182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763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1330630445"/>
              </p:ext>
            </p:extLst>
          </p:nvPr>
        </p:nvGraphicFramePr>
        <p:xfrm>
          <a:off x="152400" y="914400"/>
          <a:ext cx="9546538" cy="5040298"/>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21941">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56802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P7.4* | If there are deviations from quality requirements, are failure analyses carried out and corrective actions implemented effectively?</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496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589550">
                <a:tc>
                  <a:txBody>
                    <a:bodyPr/>
                    <a:lstStyle/>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Knowledge store, lessons learned</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Quality control loop</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FMEA</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Access to the necessary release documents (PPA etc.)</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Testing concept for defective parts in the field (standard test/ stress test/ NTF test)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NTF guidelines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Performance indicators for processing of complaints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BC231D63-9A30-4F2E-BEA7-D65951A817B6}"/>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114</a:t>
            </a:r>
          </a:p>
        </p:txBody>
      </p:sp>
    </p:spTree>
    <p:extLst>
      <p:ext uri="{BB962C8B-B14F-4D97-AF65-F5344CB8AC3E}">
        <p14:creationId xmlns:p14="http://schemas.microsoft.com/office/powerpoint/2010/main" val="841971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9154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What things to be kept ready for the Audit?</a:t>
            </a:r>
          </a:p>
        </p:txBody>
      </p:sp>
      <p:graphicFrame>
        <p:nvGraphicFramePr>
          <p:cNvPr id="8" name="Table 7"/>
          <p:cNvGraphicFramePr>
            <a:graphicFrameLocks noGrp="1"/>
          </p:cNvGraphicFramePr>
          <p:nvPr>
            <p:extLst>
              <p:ext uri="{D42A27DB-BD31-4B8C-83A1-F6EECF244321}">
                <p14:modId xmlns:p14="http://schemas.microsoft.com/office/powerpoint/2010/main" val="3237341405"/>
              </p:ext>
            </p:extLst>
          </p:nvPr>
        </p:nvGraphicFramePr>
        <p:xfrm>
          <a:off x="152400" y="914401"/>
          <a:ext cx="9546538" cy="5105400"/>
        </p:xfrm>
        <a:graphic>
          <a:graphicData uri="http://schemas.openxmlformats.org/drawingml/2006/table">
            <a:tbl>
              <a:tblPr firstRow="1" bandRow="1">
                <a:tableStyleId>{5C22544A-7EE6-4342-B048-85BDC9FD1C3A}</a:tableStyleId>
              </a:tblPr>
              <a:tblGrid>
                <a:gridCol w="5927734">
                  <a:extLst>
                    <a:ext uri="{9D8B030D-6E8A-4147-A177-3AD203B41FA5}">
                      <a16:colId xmlns:a16="http://schemas.microsoft.com/office/drawing/2014/main" val="20000"/>
                    </a:ext>
                  </a:extLst>
                </a:gridCol>
                <a:gridCol w="3618804">
                  <a:extLst>
                    <a:ext uri="{9D8B030D-6E8A-4147-A177-3AD203B41FA5}">
                      <a16:colId xmlns:a16="http://schemas.microsoft.com/office/drawing/2014/main" val="20001"/>
                    </a:ext>
                  </a:extLst>
                </a:gridCol>
              </a:tblGrid>
              <a:tr h="557279">
                <a:tc gridSpan="2">
                  <a:txBody>
                    <a:bodyPr/>
                    <a:lstStyle/>
                    <a:p>
                      <a:r>
                        <a:rPr lang="en-US" sz="1600" dirty="0">
                          <a:latin typeface="Montserrat" panose="00000500000000000000" pitchFamily="50" charset="0"/>
                        </a:rPr>
                        <a:t>Customer Support</a:t>
                      </a:r>
                      <a:r>
                        <a:rPr lang="en-US" sz="1600" baseline="0" dirty="0">
                          <a:latin typeface="Montserrat" panose="00000500000000000000" pitchFamily="50" charset="0"/>
                        </a:rPr>
                        <a:t> / Customer Satisfaction / Service (P7)</a:t>
                      </a:r>
                      <a:endParaRPr lang="en-IN" sz="1600" dirty="0">
                        <a:latin typeface="Montserrat" panose="00000500000000000000" pitchFamily="50" charset="0"/>
                      </a:endParaRPr>
                    </a:p>
                  </a:txBody>
                  <a:tcPr marL="99060" marR="99060" anchor="ctr">
                    <a:solidFill>
                      <a:schemeClr val="accent6">
                        <a:lumMod val="75000"/>
                      </a:schemeClr>
                    </a:solidFill>
                  </a:tcPr>
                </a:tc>
                <a:tc hMerge="1">
                  <a:txBody>
                    <a:bodyPr/>
                    <a:lstStyle/>
                    <a:p>
                      <a:endParaRPr lang="en-IN" dirty="0">
                        <a:latin typeface="TSTAR PRO" pitchFamily="50" charset="0"/>
                      </a:endParaRPr>
                    </a:p>
                  </a:txBody>
                  <a:tcPr anchor="ctr">
                    <a:solidFill>
                      <a:schemeClr val="accent6">
                        <a:lumMod val="75000"/>
                      </a:schemeClr>
                    </a:solidFill>
                  </a:tcPr>
                </a:tc>
                <a:extLst>
                  <a:ext uri="{0D108BD9-81ED-4DB2-BD59-A6C34878D82A}">
                    <a16:rowId xmlns:a16="http://schemas.microsoft.com/office/drawing/2014/main" val="10000"/>
                  </a:ext>
                </a:extLst>
              </a:tr>
              <a:tr h="34218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P7.5 | Are personnel qualified for the various tasks and are responsibilities</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defined?</a:t>
                      </a:r>
                    </a:p>
                  </a:txBody>
                  <a:tcPr marL="99060" marR="99060" anchor="ctr">
                    <a:solidFill>
                      <a:schemeClr val="accent6">
                        <a:lumMod val="40000"/>
                        <a:lumOff val="60000"/>
                      </a:schemeClr>
                    </a:solidFill>
                  </a:tcPr>
                </a:tc>
                <a:tc hMerge="1">
                  <a:txBody>
                    <a:bodyPr/>
                    <a:lstStyle/>
                    <a:p>
                      <a:pPr marL="0" algn="l" defTabSz="914400" rtl="0" eaLnBrk="1" latinLnBrk="0" hangingPunct="1"/>
                      <a:endParaRPr lang="en-IN" sz="1800" b="1" kern="1200" dirty="0">
                        <a:solidFill>
                          <a:schemeClr val="dk1"/>
                        </a:solidFill>
                        <a:latin typeface="TSTAR PRO" pitchFamily="50" charset="0"/>
                        <a:ea typeface="+mn-ea"/>
                        <a:cs typeface="+mn-cs"/>
                      </a:endParaRPr>
                    </a:p>
                  </a:txBody>
                  <a:tcPr anchor="ctr">
                    <a:solidFill>
                      <a:srgbClr val="00B050"/>
                    </a:solidFill>
                  </a:tcPr>
                </a:tc>
                <a:extLst>
                  <a:ext uri="{0D108BD9-81ED-4DB2-BD59-A6C34878D82A}">
                    <a16:rowId xmlns:a16="http://schemas.microsoft.com/office/drawing/2014/main" val="10001"/>
                  </a:ext>
                </a:extLst>
              </a:tr>
              <a:tr h="373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dirty="0">
                          <a:solidFill>
                            <a:schemeClr val="dk1"/>
                          </a:solidFill>
                          <a:latin typeface="Montserrat" panose="00000500000000000000" pitchFamily="50" charset="0"/>
                          <a:ea typeface="+mn-ea"/>
                          <a:cs typeface="+mn-cs"/>
                        </a:rPr>
                        <a:t>Minimum Requirements relevant for Assessment</a:t>
                      </a:r>
                    </a:p>
                  </a:txBody>
                  <a:tcPr marL="99060" marR="99060" anchor="ctr">
                    <a:solidFill>
                      <a:srgbClr val="00B050"/>
                    </a:solidFill>
                  </a:tcPr>
                </a:tc>
                <a:tc>
                  <a:txBody>
                    <a:bodyPr/>
                    <a:lstStyle/>
                    <a:p>
                      <a:pPr marL="0" algn="l" defTabSz="914400" rtl="0" eaLnBrk="1" latinLnBrk="0" hangingPunct="1"/>
                      <a:r>
                        <a:rPr lang="en-US" sz="1600" b="1" kern="1200" dirty="0">
                          <a:solidFill>
                            <a:schemeClr val="dk1"/>
                          </a:solidFill>
                          <a:latin typeface="Montserrat" panose="00000500000000000000" pitchFamily="50" charset="0"/>
                          <a:ea typeface="+mn-ea"/>
                          <a:cs typeface="+mn-cs"/>
                        </a:rPr>
                        <a:t>Examples</a:t>
                      </a:r>
                      <a:r>
                        <a:rPr lang="en-US" sz="1600" b="1" kern="1200" baseline="0" dirty="0">
                          <a:solidFill>
                            <a:schemeClr val="dk1"/>
                          </a:solidFill>
                          <a:latin typeface="Montserrat" panose="00000500000000000000" pitchFamily="50" charset="0"/>
                          <a:ea typeface="+mn-ea"/>
                          <a:cs typeface="+mn-cs"/>
                        </a:rPr>
                        <a:t> for Implementation</a:t>
                      </a:r>
                      <a:endParaRPr lang="en-IN" sz="1600" b="1" kern="1200" dirty="0">
                        <a:solidFill>
                          <a:schemeClr val="dk1"/>
                        </a:solidFill>
                        <a:latin typeface="Montserrat" panose="00000500000000000000" pitchFamily="50" charset="0"/>
                        <a:ea typeface="+mn-ea"/>
                        <a:cs typeface="+mn-cs"/>
                      </a:endParaRPr>
                    </a:p>
                  </a:txBody>
                  <a:tcPr marL="99060" marR="99060" anchor="ctr">
                    <a:solidFill>
                      <a:srgbClr val="00B050"/>
                    </a:solidFill>
                  </a:tcPr>
                </a:tc>
                <a:extLst>
                  <a:ext uri="{0D108BD9-81ED-4DB2-BD59-A6C34878D82A}">
                    <a16:rowId xmlns:a16="http://schemas.microsoft.com/office/drawing/2014/main" val="10002"/>
                  </a:ext>
                </a:extLst>
              </a:tr>
              <a:tr h="3832577">
                <a:tc>
                  <a:txBody>
                    <a:bodyPr/>
                    <a:lstStyle/>
                    <a:p>
                      <a:pPr marL="0" algn="l" defTabSz="914400" rtl="0" eaLnBrk="1" latinLnBrk="0" hangingPunct="1"/>
                      <a:r>
                        <a:rPr lang="en-IN" sz="1600" b="1" kern="1200" dirty="0">
                          <a:solidFill>
                            <a:schemeClr val="dk1"/>
                          </a:solidFill>
                          <a:latin typeface="Montserrat" panose="00000500000000000000" pitchFamily="50" charset="0"/>
                          <a:ea typeface="+mn-ea"/>
                          <a:cs typeface="+mn-cs"/>
                        </a:rPr>
                        <a:t>It must be determined which responsibilities, duties and authorisations each employee has in their respective area of responsibility.</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Training needs must be determined individually and implemented for each person, depending on their tasks.</a:t>
                      </a:r>
                    </a:p>
                    <a:p>
                      <a:pPr marL="0" algn="l" defTabSz="914400" rtl="0" eaLnBrk="1" latinLnBrk="0" hangingPunct="1"/>
                      <a:endParaRPr lang="en-IN" sz="1600" b="1" kern="1200" dirty="0">
                        <a:solidFill>
                          <a:schemeClr val="dk1"/>
                        </a:solidFill>
                        <a:latin typeface="Montserrat" panose="00000500000000000000" pitchFamily="50" charset="0"/>
                        <a:ea typeface="+mn-ea"/>
                        <a:cs typeface="+mn-cs"/>
                      </a:endParaRPr>
                    </a:p>
                    <a:p>
                      <a:pPr marL="0" algn="l" defTabSz="914400" rtl="0" eaLnBrk="1" latinLnBrk="0" hangingPunct="1"/>
                      <a:r>
                        <a:rPr lang="en-IN" sz="1600" b="1" kern="1200" dirty="0">
                          <a:solidFill>
                            <a:schemeClr val="dk1"/>
                          </a:solidFill>
                          <a:latin typeface="Montserrat" panose="00000500000000000000" pitchFamily="50" charset="0"/>
                          <a:ea typeface="+mn-ea"/>
                          <a:cs typeface="+mn-cs"/>
                        </a:rPr>
                        <a:t>The employees know the product and the consequences of faulty workmanship for the supply of parts and the quality of the final product.</a:t>
                      </a:r>
                    </a:p>
                  </a:txBody>
                  <a:tcPr marL="99060" marR="99060" anchor="ctr">
                    <a:solidFill>
                      <a:schemeClr val="bg1">
                        <a:lumMod val="85000"/>
                      </a:schemeClr>
                    </a:solidFill>
                  </a:tcPr>
                </a:tc>
                <a:tc>
                  <a:txBody>
                    <a:bodyPr/>
                    <a:lstStyle/>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a:t>
                      </a:r>
                      <a:r>
                        <a:rPr lang="en-IN" sz="1600" b="1" kern="1200" baseline="0" dirty="0">
                          <a:solidFill>
                            <a:schemeClr val="dk1"/>
                          </a:solidFill>
                          <a:latin typeface="Montserrat" panose="00000500000000000000" pitchFamily="50" charset="0"/>
                          <a:ea typeface="+mn-ea"/>
                          <a:cs typeface="+mn-cs"/>
                        </a:rPr>
                        <a:t> </a:t>
                      </a:r>
                      <a:r>
                        <a:rPr lang="en-IN" sz="1600" b="1" kern="1200" dirty="0">
                          <a:solidFill>
                            <a:schemeClr val="dk1"/>
                          </a:solidFill>
                          <a:latin typeface="Montserrat" panose="00000500000000000000" pitchFamily="50" charset="0"/>
                          <a:ea typeface="+mn-ea"/>
                          <a:cs typeface="+mn-cs"/>
                        </a:rPr>
                        <a:t>Organisational chart</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Evidence of knowledge of the product / specifications / customer requirements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Standards / laws (product liability)</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Processing / use</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Failure analysis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Evaluation methods (e.g. audits, statistics)</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Quality techniques (e.g. Pareto, 8D Method, cause and effect diagram, Ishikawa)</a:t>
                      </a:r>
                    </a:p>
                    <a:p>
                      <a:pPr marL="0" algn="l" defTabSz="914400" rtl="0" eaLnBrk="1" latinLnBrk="0" hangingPunct="1">
                        <a:buFontTx/>
                        <a:buNone/>
                      </a:pPr>
                      <a:r>
                        <a:rPr lang="en-IN" sz="1600" b="1" kern="1200" dirty="0">
                          <a:solidFill>
                            <a:schemeClr val="dk1"/>
                          </a:solidFill>
                          <a:latin typeface="Montserrat" panose="00000500000000000000" pitchFamily="50" charset="0"/>
                          <a:ea typeface="+mn-ea"/>
                          <a:cs typeface="+mn-cs"/>
                        </a:rPr>
                        <a:t>- Foreign language skills</a:t>
                      </a:r>
                    </a:p>
                  </a:txBody>
                  <a:tcPr marL="99060" marR="9906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7" name="Slide Number Placeholder 9">
            <a:extLst>
              <a:ext uri="{FF2B5EF4-FFF2-40B4-BE49-F238E27FC236}">
                <a16:creationId xmlns:a16="http://schemas.microsoft.com/office/drawing/2014/main" id="{9EC4D270-1C67-487A-BD1E-33D6E619593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115</a:t>
            </a:r>
          </a:p>
        </p:txBody>
      </p:sp>
    </p:spTree>
    <p:extLst>
      <p:ext uri="{BB962C8B-B14F-4D97-AF65-F5344CB8AC3E}">
        <p14:creationId xmlns:p14="http://schemas.microsoft.com/office/powerpoint/2010/main" val="18030264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2407919984"/>
              </p:ext>
            </p:extLst>
          </p:nvPr>
        </p:nvGraphicFramePr>
        <p:xfrm>
          <a:off x="76200" y="685802"/>
          <a:ext cx="8839200" cy="5105398"/>
        </p:xfrm>
        <a:graphic>
          <a:graphicData uri="http://schemas.openxmlformats.org/drawingml/2006/table">
            <a:tbl>
              <a:tblPr firstRow="1" bandRow="1">
                <a:tableStyleId>{5C22544A-7EE6-4342-B048-85BDC9FD1C3A}</a:tableStyleId>
              </a:tblPr>
              <a:tblGrid>
                <a:gridCol w="2937214">
                  <a:extLst>
                    <a:ext uri="{9D8B030D-6E8A-4147-A177-3AD203B41FA5}">
                      <a16:colId xmlns:a16="http://schemas.microsoft.com/office/drawing/2014/main" val="20000"/>
                    </a:ext>
                  </a:extLst>
                </a:gridCol>
                <a:gridCol w="5901986">
                  <a:extLst>
                    <a:ext uri="{9D8B030D-6E8A-4147-A177-3AD203B41FA5}">
                      <a16:colId xmlns:a16="http://schemas.microsoft.com/office/drawing/2014/main" val="20001"/>
                    </a:ext>
                  </a:extLst>
                </a:gridCol>
              </a:tblGrid>
              <a:tr h="449206">
                <a:tc>
                  <a:txBody>
                    <a:bodyPr/>
                    <a:lstStyle/>
                    <a:p>
                      <a:pPr algn="l"/>
                      <a:r>
                        <a:rPr lang="en-US" sz="1400" b="1" dirty="0">
                          <a:latin typeface="Montserrat" panose="00000500000000000000" pitchFamily="50" charset="0"/>
                        </a:rPr>
                        <a:t>Terms</a:t>
                      </a:r>
                      <a:endParaRPr lang="en-IN" sz="14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ontserrat" panose="00000500000000000000" pitchFamily="50" charset="0"/>
                          <a:ea typeface="+mn-ea"/>
                          <a:cs typeface="+mn-cs"/>
                        </a:rPr>
                        <a:t>Definitions</a:t>
                      </a:r>
                      <a:endParaRPr lang="en-IN" sz="14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617592">
                <a:tc>
                  <a:txBody>
                    <a:bodyPr/>
                    <a:lstStyle/>
                    <a:p>
                      <a:pPr marL="67945">
                        <a:lnSpc>
                          <a:spcPct val="100000"/>
                        </a:lnSpc>
                        <a:spcAft>
                          <a:spcPts val="0"/>
                        </a:spcAft>
                      </a:pPr>
                      <a:r>
                        <a:rPr lang="en-US" sz="1400" b="1" dirty="0">
                          <a:effectLst/>
                          <a:latin typeface="Montserrat" panose="00000500000000000000" pitchFamily="50" charset="0"/>
                          <a:ea typeface="Arial"/>
                          <a:cs typeface="Times New Roman"/>
                        </a:rPr>
                        <a:t>CAM, Computer Aided </a:t>
                      </a:r>
                      <a:endParaRPr lang="en-IN" sz="1400" b="1" dirty="0">
                        <a:effectLst/>
                        <a:latin typeface="Montserrat" panose="00000500000000000000" pitchFamily="50" charset="0"/>
                        <a:ea typeface="Arial"/>
                        <a:cs typeface="Times New Roman"/>
                      </a:endParaRPr>
                    </a:p>
                    <a:p>
                      <a:pPr marL="67945">
                        <a:lnSpc>
                          <a:spcPct val="100000"/>
                        </a:lnSpc>
                        <a:spcAft>
                          <a:spcPts val="0"/>
                        </a:spcAft>
                      </a:pPr>
                      <a:r>
                        <a:rPr lang="en-US" sz="1400" b="1" dirty="0">
                          <a:effectLst/>
                          <a:latin typeface="Montserrat" panose="00000500000000000000" pitchFamily="50" charset="0"/>
                          <a:ea typeface="Arial"/>
                          <a:cs typeface="Times New Roman"/>
                        </a:rPr>
                        <a:t>Manufacturing</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67310" marR="80010">
                        <a:lnSpc>
                          <a:spcPct val="100000"/>
                        </a:lnSpc>
                        <a:spcAft>
                          <a:spcPts val="0"/>
                        </a:spcAft>
                      </a:pPr>
                      <a:r>
                        <a:rPr lang="en-US" sz="1400" b="1" dirty="0">
                          <a:effectLst/>
                          <a:latin typeface="Montserrat" panose="00000500000000000000" pitchFamily="50" charset="0"/>
                          <a:ea typeface="Arial"/>
                          <a:cs typeface="Times New Roman"/>
                        </a:rPr>
                        <a:t>CAM refers to the IT support for control and monitoring of production equipment and processes.</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1"/>
                  </a:ext>
                </a:extLst>
              </a:tr>
              <a:tr h="985251">
                <a:tc>
                  <a:txBody>
                    <a:bodyPr/>
                    <a:lstStyle/>
                    <a:p>
                      <a:pPr marL="67945" marR="246380">
                        <a:lnSpc>
                          <a:spcPct val="100000"/>
                        </a:lnSpc>
                        <a:spcAft>
                          <a:spcPts val="0"/>
                        </a:spcAft>
                      </a:pPr>
                      <a:r>
                        <a:rPr lang="en-US" sz="1400" b="1" dirty="0">
                          <a:effectLst/>
                          <a:latin typeface="Montserrat" panose="00000500000000000000" pitchFamily="50" charset="0"/>
                          <a:ea typeface="Arial"/>
                          <a:cs typeface="Times New Roman"/>
                        </a:rPr>
                        <a:t>Capability of Measurement Processes</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67310" marR="79375">
                        <a:lnSpc>
                          <a:spcPct val="100000"/>
                        </a:lnSpc>
                        <a:spcAft>
                          <a:spcPts val="0"/>
                        </a:spcAft>
                      </a:pPr>
                      <a:r>
                        <a:rPr lang="en-US" sz="1400" b="1" dirty="0">
                          <a:effectLst/>
                          <a:latin typeface="Montserrat" panose="00000500000000000000" pitchFamily="50" charset="0"/>
                          <a:ea typeface="Arial"/>
                          <a:cs typeface="Times New Roman"/>
                        </a:rPr>
                        <a:t>The capability of measurement processes documents evidence that the measurement process used (device / apparatus, operator, environment, etc.) is suitable for a specific</a:t>
                      </a:r>
                      <a:r>
                        <a:rPr lang="en-IN" sz="1400" b="1" baseline="0" dirty="0">
                          <a:effectLst/>
                          <a:latin typeface="Montserrat" panose="00000500000000000000" pitchFamily="50" charset="0"/>
                          <a:ea typeface="Arial"/>
                          <a:cs typeface="Times New Roman"/>
                        </a:rPr>
                        <a:t> </a:t>
                      </a:r>
                      <a:r>
                        <a:rPr lang="en-US" sz="1400" b="1" dirty="0">
                          <a:effectLst/>
                          <a:latin typeface="Montserrat" panose="00000500000000000000" pitchFamily="50" charset="0"/>
                          <a:ea typeface="Arial"/>
                          <a:cs typeface="Times New Roman"/>
                        </a:rPr>
                        <a:t>application.</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2"/>
                  </a:ext>
                </a:extLst>
              </a:tr>
              <a:tr h="762000">
                <a:tc>
                  <a:txBody>
                    <a:bodyPr/>
                    <a:lstStyle/>
                    <a:p>
                      <a:pPr marL="67945">
                        <a:lnSpc>
                          <a:spcPct val="100000"/>
                        </a:lnSpc>
                        <a:spcAft>
                          <a:spcPts val="0"/>
                        </a:spcAft>
                      </a:pPr>
                      <a:r>
                        <a:rPr lang="en-US" sz="1400" b="1" dirty="0">
                          <a:effectLst/>
                          <a:latin typeface="Montserrat" panose="00000500000000000000" pitchFamily="50" charset="0"/>
                          <a:ea typeface="Arial"/>
                          <a:cs typeface="Times New Roman"/>
                        </a:rPr>
                        <a:t>CAQ,</a:t>
                      </a:r>
                      <a:r>
                        <a:rPr lang="en-IN" sz="1400" b="1" baseline="0" dirty="0">
                          <a:effectLst/>
                          <a:latin typeface="Montserrat" panose="00000500000000000000" pitchFamily="50" charset="0"/>
                          <a:ea typeface="Arial"/>
                          <a:cs typeface="Times New Roman"/>
                        </a:rPr>
                        <a:t> </a:t>
                      </a:r>
                      <a:r>
                        <a:rPr lang="en-US" sz="1400" b="1" dirty="0">
                          <a:effectLst/>
                          <a:latin typeface="Montserrat" panose="00000500000000000000" pitchFamily="50" charset="0"/>
                          <a:ea typeface="Arial"/>
                          <a:cs typeface="Times New Roman"/>
                        </a:rPr>
                        <a:t>Computer</a:t>
                      </a:r>
                      <a:r>
                        <a:rPr lang="en-US" sz="1400" b="1" baseline="0" dirty="0">
                          <a:effectLst/>
                          <a:latin typeface="Montserrat" panose="00000500000000000000" pitchFamily="50" charset="0"/>
                          <a:ea typeface="Arial"/>
                          <a:cs typeface="Times New Roman"/>
                        </a:rPr>
                        <a:t> </a:t>
                      </a:r>
                      <a:r>
                        <a:rPr lang="en-US" sz="1400" b="1" dirty="0">
                          <a:effectLst/>
                          <a:latin typeface="Montserrat" panose="00000500000000000000" pitchFamily="50" charset="0"/>
                          <a:ea typeface="Arial"/>
                          <a:cs typeface="Times New Roman"/>
                        </a:rPr>
                        <a:t>Aided</a:t>
                      </a:r>
                      <a:r>
                        <a:rPr lang="en-US" sz="1400" b="1" baseline="0" dirty="0">
                          <a:effectLst/>
                          <a:latin typeface="Montserrat" panose="00000500000000000000" pitchFamily="50" charset="0"/>
                          <a:ea typeface="Arial"/>
                          <a:cs typeface="Times New Roman"/>
                        </a:rPr>
                        <a:t> </a:t>
                      </a:r>
                      <a:r>
                        <a:rPr lang="en-US" sz="1400" b="1" spc="-20" dirty="0">
                          <a:effectLst/>
                          <a:latin typeface="Montserrat" panose="00000500000000000000" pitchFamily="50" charset="0"/>
                          <a:ea typeface="Arial"/>
                          <a:cs typeface="Times New Roman"/>
                        </a:rPr>
                        <a:t>Quality </a:t>
                      </a:r>
                      <a:r>
                        <a:rPr lang="en-US" sz="1400" b="1" dirty="0">
                          <a:effectLst/>
                          <a:latin typeface="Montserrat" panose="00000500000000000000" pitchFamily="50" charset="0"/>
                          <a:ea typeface="Arial"/>
                          <a:cs typeface="Times New Roman"/>
                        </a:rPr>
                        <a:t>Assurance</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67310" marR="104140" algn="just">
                        <a:lnSpc>
                          <a:spcPct val="100000"/>
                        </a:lnSpc>
                        <a:spcAft>
                          <a:spcPts val="0"/>
                        </a:spcAft>
                      </a:pPr>
                      <a:r>
                        <a:rPr lang="en-US" sz="1400" b="1" dirty="0">
                          <a:effectLst/>
                          <a:latin typeface="Montserrat" panose="00000500000000000000" pitchFamily="50" charset="0"/>
                          <a:ea typeface="Arial"/>
                          <a:cs typeface="Times New Roman"/>
                        </a:rPr>
                        <a:t>CAQ System is the generic term for IT systems that are specifically developed to support quality management processes.</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3"/>
                  </a:ext>
                </a:extLst>
              </a:tr>
              <a:tr h="995949">
                <a:tc>
                  <a:txBody>
                    <a:bodyPr/>
                    <a:lstStyle/>
                    <a:p>
                      <a:pPr marL="67945">
                        <a:lnSpc>
                          <a:spcPct val="100000"/>
                        </a:lnSpc>
                        <a:spcAft>
                          <a:spcPts val="0"/>
                        </a:spcAft>
                      </a:pPr>
                      <a:r>
                        <a:rPr lang="en-US" sz="1400" b="1" dirty="0">
                          <a:effectLst/>
                          <a:latin typeface="Montserrat" panose="00000500000000000000" pitchFamily="50" charset="0"/>
                          <a:ea typeface="Arial"/>
                          <a:cs typeface="Times New Roman"/>
                        </a:rPr>
                        <a:t>CCC</a:t>
                      </a:r>
                      <a:r>
                        <a:rPr lang="en-IN" sz="1400" b="1" dirty="0">
                          <a:effectLst/>
                          <a:latin typeface="Montserrat" panose="00000500000000000000" pitchFamily="50" charset="0"/>
                          <a:ea typeface="Arial"/>
                          <a:cs typeface="Times New Roman"/>
                        </a:rPr>
                        <a:t>,</a:t>
                      </a:r>
                      <a:r>
                        <a:rPr lang="en-IN" sz="1400" b="1" baseline="0" dirty="0">
                          <a:effectLst/>
                          <a:latin typeface="Montserrat" panose="00000500000000000000" pitchFamily="50" charset="0"/>
                          <a:ea typeface="Arial"/>
                          <a:cs typeface="Times New Roman"/>
                        </a:rPr>
                        <a:t> </a:t>
                      </a:r>
                      <a:r>
                        <a:rPr lang="en-US" sz="1400" b="1" dirty="0">
                          <a:effectLst/>
                          <a:latin typeface="Montserrat" panose="00000500000000000000" pitchFamily="50" charset="0"/>
                          <a:ea typeface="Arial"/>
                          <a:cs typeface="Times New Roman"/>
                        </a:rPr>
                        <a:t>China Compulsory Certificate</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67310" marR="100965">
                        <a:lnSpc>
                          <a:spcPct val="100000"/>
                        </a:lnSpc>
                        <a:spcAft>
                          <a:spcPts val="0"/>
                        </a:spcAft>
                      </a:pPr>
                      <a:r>
                        <a:rPr lang="en-US" sz="1400" b="1" dirty="0">
                          <a:effectLst/>
                          <a:latin typeface="Montserrat" panose="00000500000000000000" pitchFamily="50" charset="0"/>
                          <a:ea typeface="Arial"/>
                          <a:cs typeface="Times New Roman"/>
                        </a:rPr>
                        <a:t>A valid certification system in the People’s Republic of China. Chinese safety certification system required for specified parts or system parts when they are imported</a:t>
                      </a:r>
                      <a:r>
                        <a:rPr lang="en-US" sz="1400" b="1" baseline="0" dirty="0">
                          <a:effectLst/>
                          <a:latin typeface="Montserrat" panose="00000500000000000000" pitchFamily="50" charset="0"/>
                          <a:ea typeface="Arial"/>
                          <a:cs typeface="Times New Roman"/>
                        </a:rPr>
                        <a:t> </a:t>
                      </a:r>
                      <a:r>
                        <a:rPr lang="en-US" sz="1400" b="1" dirty="0">
                          <a:effectLst/>
                          <a:latin typeface="Montserrat" panose="00000500000000000000" pitchFamily="50" charset="0"/>
                          <a:ea typeface="Arial"/>
                          <a:cs typeface="Times New Roman"/>
                        </a:rPr>
                        <a:t>or used within the Chinese market.</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4"/>
                  </a:ext>
                </a:extLst>
              </a:tr>
              <a:tr h="1295400">
                <a:tc>
                  <a:txBody>
                    <a:bodyPr/>
                    <a:lstStyle/>
                    <a:p>
                      <a:pPr algn="l"/>
                      <a:r>
                        <a:rPr lang="en-IN" sz="1400" b="1" dirty="0">
                          <a:latin typeface="Montserrat" panose="00000500000000000000" pitchFamily="50" charset="0"/>
                        </a:rPr>
                        <a:t>Cmk,</a:t>
                      </a:r>
                      <a:r>
                        <a:rPr lang="en-IN" sz="1400" b="1" baseline="0" dirty="0">
                          <a:latin typeface="Montserrat" panose="00000500000000000000" pitchFamily="50" charset="0"/>
                        </a:rPr>
                        <a:t> </a:t>
                      </a:r>
                      <a:r>
                        <a:rPr lang="en-IN" sz="1400" b="1" dirty="0">
                          <a:latin typeface="Montserrat" panose="00000500000000000000" pitchFamily="50" charset="0"/>
                        </a:rPr>
                        <a:t>Machine Capability Index</a:t>
                      </a:r>
                    </a:p>
                  </a:txBody>
                  <a:tcPr marL="99060" marR="99060" anchor="ctr">
                    <a:solidFill>
                      <a:schemeClr val="bg1">
                        <a:lumMod val="65000"/>
                      </a:schemeClr>
                    </a:solidFill>
                  </a:tcPr>
                </a:tc>
                <a:tc>
                  <a:txBody>
                    <a:bodyPr/>
                    <a:lstStyle/>
                    <a:p>
                      <a:pPr marL="67310" marR="59055">
                        <a:lnSpc>
                          <a:spcPct val="100000"/>
                        </a:lnSpc>
                        <a:spcAft>
                          <a:spcPts val="0"/>
                        </a:spcAft>
                      </a:pPr>
                      <a:r>
                        <a:rPr lang="en-US" sz="1400" b="1" dirty="0">
                          <a:effectLst/>
                          <a:latin typeface="Montserrat" panose="00000500000000000000" pitchFamily="50" charset="0"/>
                          <a:ea typeface="Arial"/>
                          <a:cs typeface="Times New Roman"/>
                        </a:rPr>
                        <a:t>The machine capability shows how a ma- chine is performing in relation to the tolerance limits for variance (capability corrected for position). This is calculated using mathematical and statistical methods and only</a:t>
                      </a:r>
                      <a:endParaRPr lang="en-IN" sz="1400" b="1" dirty="0">
                        <a:effectLst/>
                        <a:latin typeface="Montserrat" panose="00000500000000000000" pitchFamily="50" charset="0"/>
                        <a:ea typeface="Arial"/>
                        <a:cs typeface="Times New Roman"/>
                      </a:endParaRPr>
                    </a:p>
                    <a:p>
                      <a:pPr marL="67310" marR="164465">
                        <a:lnSpc>
                          <a:spcPct val="100000"/>
                        </a:lnSpc>
                        <a:spcBef>
                          <a:spcPts val="10"/>
                        </a:spcBef>
                        <a:spcAft>
                          <a:spcPts val="0"/>
                        </a:spcAft>
                      </a:pPr>
                      <a:r>
                        <a:rPr lang="en-US" sz="1400" b="1" dirty="0">
                          <a:effectLst/>
                          <a:latin typeface="Montserrat" panose="00000500000000000000" pitchFamily="50" charset="0"/>
                          <a:ea typeface="Arial"/>
                          <a:cs typeface="Times New Roman"/>
                        </a:rPr>
                        <a:t>the short time variance (scattering) is considered.</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53ECABA7-FD4C-4EA0-B3AB-BCACE449666B}"/>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116</a:t>
            </a:r>
          </a:p>
        </p:txBody>
      </p:sp>
    </p:spTree>
    <p:extLst>
      <p:ext uri="{BB962C8B-B14F-4D97-AF65-F5344CB8AC3E}">
        <p14:creationId xmlns:p14="http://schemas.microsoft.com/office/powerpoint/2010/main" val="30767134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3777410580"/>
              </p:ext>
            </p:extLst>
          </p:nvPr>
        </p:nvGraphicFramePr>
        <p:xfrm>
          <a:off x="76200" y="609603"/>
          <a:ext cx="8839200" cy="5333997"/>
        </p:xfrm>
        <a:graphic>
          <a:graphicData uri="http://schemas.openxmlformats.org/drawingml/2006/table">
            <a:tbl>
              <a:tblPr firstRow="1" bandRow="1">
                <a:tableStyleId>{5C22544A-7EE6-4342-B048-85BDC9FD1C3A}</a:tableStyleId>
              </a:tblPr>
              <a:tblGrid>
                <a:gridCol w="2861252">
                  <a:extLst>
                    <a:ext uri="{9D8B030D-6E8A-4147-A177-3AD203B41FA5}">
                      <a16:colId xmlns:a16="http://schemas.microsoft.com/office/drawing/2014/main" val="20000"/>
                    </a:ext>
                  </a:extLst>
                </a:gridCol>
                <a:gridCol w="5977948">
                  <a:extLst>
                    <a:ext uri="{9D8B030D-6E8A-4147-A177-3AD203B41FA5}">
                      <a16:colId xmlns:a16="http://schemas.microsoft.com/office/drawing/2014/main" val="20001"/>
                    </a:ext>
                  </a:extLst>
                </a:gridCol>
              </a:tblGrid>
              <a:tr h="390364">
                <a:tc>
                  <a:txBody>
                    <a:bodyPr/>
                    <a:lstStyle/>
                    <a:p>
                      <a:pPr algn="l"/>
                      <a:r>
                        <a:rPr lang="en-US" sz="1400" b="1" dirty="0">
                          <a:latin typeface="Montserrat" panose="00000500000000000000" pitchFamily="50" charset="0"/>
                        </a:rPr>
                        <a:t>Terms</a:t>
                      </a:r>
                      <a:endParaRPr lang="en-IN" sz="14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ontserrat" panose="00000500000000000000" pitchFamily="50" charset="0"/>
                          <a:ea typeface="+mn-ea"/>
                          <a:cs typeface="+mn-cs"/>
                        </a:rPr>
                        <a:t>Definitions</a:t>
                      </a:r>
                      <a:endParaRPr lang="en-IN" sz="14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057433">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Conflict Management</a:t>
                      </a:r>
                    </a:p>
                  </a:txBody>
                  <a:tcPr marL="0" marR="0" marT="0" marB="0" anchor="ctr">
                    <a:solidFill>
                      <a:schemeClr val="bg1">
                        <a:lumMod val="65000"/>
                      </a:schemeClr>
                    </a:solidFill>
                  </a:tcPr>
                </a:tc>
                <a:tc>
                  <a:txBody>
                    <a:bodyPr/>
                    <a:lstStyle/>
                    <a:p>
                      <a:pPr marL="67310" marR="80010">
                        <a:lnSpc>
                          <a:spcPct val="100000"/>
                        </a:lnSpc>
                        <a:spcAft>
                          <a:spcPts val="0"/>
                        </a:spcAft>
                      </a:pPr>
                      <a:r>
                        <a:rPr lang="en-IN" sz="1400" b="1" dirty="0">
                          <a:effectLst/>
                          <a:latin typeface="Montserrat" panose="00000500000000000000" pitchFamily="50" charset="0"/>
                          <a:ea typeface="Arial"/>
                          <a:cs typeface="Times New Roman"/>
                        </a:rPr>
                        <a:t>Conflict management is the containment and prevention of escalation due to conflicts of interest. It is about the systematic, deliberate and targeted approach to conflicts in</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audit situations.</a:t>
                      </a:r>
                    </a:p>
                  </a:txBody>
                  <a:tcPr marL="0" marR="0" marT="0" marB="0" anchor="ctr">
                    <a:solidFill>
                      <a:schemeClr val="bg1">
                        <a:lumMod val="65000"/>
                      </a:schemeClr>
                    </a:solidFill>
                  </a:tcPr>
                </a:tc>
                <a:extLst>
                  <a:ext uri="{0D108BD9-81ED-4DB2-BD59-A6C34878D82A}">
                    <a16:rowId xmlns:a16="http://schemas.microsoft.com/office/drawing/2014/main" val="10001"/>
                  </a:ext>
                </a:extLst>
              </a:tr>
              <a:tr h="838200">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Conformity Confirmation</a:t>
                      </a:r>
                    </a:p>
                  </a:txBody>
                  <a:tcPr marL="0" marR="0" marT="0" marB="0" anchor="ctr">
                    <a:solidFill>
                      <a:schemeClr val="bg1">
                        <a:lumMod val="75000"/>
                      </a:schemeClr>
                    </a:solidFill>
                  </a:tcPr>
                </a:tc>
                <a:tc>
                  <a:txBody>
                    <a:bodyPr/>
                    <a:lstStyle/>
                    <a:p>
                      <a:pPr marL="67310" marR="79375">
                        <a:lnSpc>
                          <a:spcPct val="100000"/>
                        </a:lnSpc>
                        <a:spcAft>
                          <a:spcPts val="0"/>
                        </a:spcAft>
                      </a:pPr>
                      <a:r>
                        <a:rPr lang="en-IN" sz="1400" b="1" dirty="0">
                          <a:effectLst/>
                          <a:latin typeface="Montserrat" panose="00000500000000000000" pitchFamily="50" charset="0"/>
                          <a:ea typeface="Arial"/>
                          <a:cs typeface="Times New Roman"/>
                        </a:rPr>
                        <a:t>Confirmation of compliance with the requirements; Unlike certification only the actual status is evaluated. An on-going monitoring programme does not take place.</a:t>
                      </a:r>
                    </a:p>
                  </a:txBody>
                  <a:tcPr marL="0" marR="0" marT="0" marB="0" anchor="ctr">
                    <a:solidFill>
                      <a:schemeClr val="bg1">
                        <a:lumMod val="75000"/>
                      </a:schemeClr>
                    </a:solidFill>
                  </a:tcPr>
                </a:tc>
                <a:extLst>
                  <a:ext uri="{0D108BD9-81ED-4DB2-BD59-A6C34878D82A}">
                    <a16:rowId xmlns:a16="http://schemas.microsoft.com/office/drawing/2014/main" val="10002"/>
                  </a:ext>
                </a:extLst>
              </a:tr>
              <a:tr h="990600">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Consignment</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Storage for products which remain in the ownership of the supplier until removal by the customer but are however, already</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owned by the customer.</a:t>
                      </a:r>
                    </a:p>
                  </a:txBody>
                  <a:tcPr marL="0" marR="0" marT="0" marB="0" anchor="ctr">
                    <a:solidFill>
                      <a:schemeClr val="bg1">
                        <a:lumMod val="65000"/>
                      </a:schemeClr>
                    </a:solidFill>
                  </a:tcPr>
                </a:tc>
                <a:extLst>
                  <a:ext uri="{0D108BD9-81ED-4DB2-BD59-A6C34878D82A}">
                    <a16:rowId xmlns:a16="http://schemas.microsoft.com/office/drawing/2014/main" val="10003"/>
                  </a:ext>
                </a:extLst>
              </a:tr>
              <a:tr h="1066800">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Control Chart</a:t>
                      </a:r>
                    </a:p>
                  </a:txBody>
                  <a:tcPr marL="0" marR="0" marT="0" marB="0" anchor="ctr">
                    <a:solidFill>
                      <a:schemeClr val="bg1">
                        <a:lumMod val="75000"/>
                      </a:schemeClr>
                    </a:solidFill>
                  </a:tcPr>
                </a:tc>
                <a:tc>
                  <a:txBody>
                    <a:bodyPr/>
                    <a:lstStyle/>
                    <a:p>
                      <a:pPr marL="67310" marR="100965">
                        <a:lnSpc>
                          <a:spcPct val="100000"/>
                        </a:lnSpc>
                        <a:spcAft>
                          <a:spcPts val="0"/>
                        </a:spcAft>
                      </a:pPr>
                      <a:r>
                        <a:rPr lang="en-IN" sz="1400" b="1" dirty="0">
                          <a:effectLst/>
                          <a:latin typeface="Montserrat" panose="00000500000000000000" pitchFamily="50" charset="0"/>
                          <a:ea typeface="Arial"/>
                          <a:cs typeface="Times New Roman"/>
                        </a:rPr>
                        <a:t>With the help of control charts the performance of processes is monitored and statistically significant non-random deviations can be detected. Control charts help to</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focus on the stability of a process.</a:t>
                      </a:r>
                    </a:p>
                  </a:txBody>
                  <a:tcPr marL="0" marR="0" marT="0" marB="0" anchor="ctr">
                    <a:solidFill>
                      <a:schemeClr val="bg1">
                        <a:lumMod val="75000"/>
                      </a:schemeClr>
                    </a:solidFill>
                  </a:tcPr>
                </a:tc>
                <a:extLst>
                  <a:ext uri="{0D108BD9-81ED-4DB2-BD59-A6C34878D82A}">
                    <a16:rowId xmlns:a16="http://schemas.microsoft.com/office/drawing/2014/main" val="10004"/>
                  </a:ext>
                </a:extLst>
              </a:tr>
              <a:tr h="990600">
                <a:tc>
                  <a:txBody>
                    <a:bodyPr/>
                    <a:lstStyle/>
                    <a:p>
                      <a:pPr marL="0"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Control Cycle</a:t>
                      </a:r>
                    </a:p>
                  </a:txBody>
                  <a:tcPr marL="99060" marR="99060" anchor="ctr">
                    <a:solidFill>
                      <a:schemeClr val="bg1">
                        <a:lumMod val="65000"/>
                      </a:schemeClr>
                    </a:solidFill>
                  </a:tcPr>
                </a:tc>
                <a:tc>
                  <a:txBody>
                    <a:bodyPr/>
                    <a:lstStyle/>
                    <a:p>
                      <a:pPr marL="67310" marR="59055">
                        <a:lnSpc>
                          <a:spcPct val="100000"/>
                        </a:lnSpc>
                        <a:spcAft>
                          <a:spcPts val="0"/>
                        </a:spcAft>
                      </a:pPr>
                      <a:r>
                        <a:rPr lang="en-IN" sz="1400" b="1" dirty="0">
                          <a:effectLst/>
                          <a:latin typeface="Montserrat" panose="00000500000000000000" pitchFamily="50" charset="0"/>
                          <a:ea typeface="Arial"/>
                          <a:cs typeface="Times New Roman"/>
                        </a:rPr>
                        <a:t>System which continuously compares its actual value with the desired value and can react to implement corrective changes.</a:t>
                      </a:r>
                    </a:p>
                  </a:txBody>
                  <a:tcPr marL="0" marR="0" marT="0" marB="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A50819A1-94D1-40D5-83A9-541B7C0E608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117</a:t>
            </a:r>
          </a:p>
        </p:txBody>
      </p:sp>
    </p:spTree>
    <p:extLst>
      <p:ext uri="{BB962C8B-B14F-4D97-AF65-F5344CB8AC3E}">
        <p14:creationId xmlns:p14="http://schemas.microsoft.com/office/powerpoint/2010/main" val="18044088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429181825"/>
              </p:ext>
            </p:extLst>
          </p:nvPr>
        </p:nvGraphicFramePr>
        <p:xfrm>
          <a:off x="76200" y="609603"/>
          <a:ext cx="8991600" cy="5383305"/>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413327">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33927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Cpk, Capability Process Index</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Statistical estimation of the result of a characteristic of a process that has been demonstrated to be controlled. A process is capable when the statistical parameters for variance and position in relationship to the set-point and tolerance values meet the given criteria.</a:t>
                      </a:r>
                    </a:p>
                  </a:txBody>
                  <a:tcPr marL="0" marR="0" marT="0" marB="0" anchor="ctr">
                    <a:solidFill>
                      <a:schemeClr val="bg1">
                        <a:lumMod val="65000"/>
                      </a:schemeClr>
                    </a:solidFill>
                  </a:tcPr>
                </a:tc>
                <a:extLst>
                  <a:ext uri="{0D108BD9-81ED-4DB2-BD59-A6C34878D82A}">
                    <a16:rowId xmlns:a16="http://schemas.microsoft.com/office/drawing/2014/main" val="10001"/>
                  </a:ext>
                </a:extLst>
              </a:tr>
              <a:tr h="2420472">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Deviation Permit</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Risk assessment of parts that do not meet the specifications. It is assessed whether the parts can still be used. The permit al- lows the use of components that do not meet all the required steps and release specifications.</a:t>
                      </a:r>
                    </a:p>
                    <a:p>
                      <a:pPr marL="67310" marR="79375">
                        <a:lnSpc>
                          <a:spcPct val="100000"/>
                        </a:lnSpc>
                        <a:spcAft>
                          <a:spcPts val="0"/>
                        </a:spcAft>
                      </a:pPr>
                      <a:r>
                        <a:rPr lang="en-IN" sz="1500" b="1" dirty="0">
                          <a:effectLst/>
                          <a:latin typeface="Montserrat" panose="00000500000000000000" pitchFamily="50" charset="0"/>
                          <a:ea typeface="Arial"/>
                          <a:cs typeface="Times New Roman"/>
                        </a:rPr>
                        <a:t>A deviation permit / authorization can be granted only by authorized personnel and only in coordination with the customer. The deviation permit must be attached together with the action plan for the execution of the shortcomings of the PPF documentation. See PPF and deviation permit / authorisation.</a:t>
                      </a:r>
                    </a:p>
                  </a:txBody>
                  <a:tcPr marL="0" marR="0" marT="0" marB="0" anchor="ctr">
                    <a:solidFill>
                      <a:schemeClr val="bg1">
                        <a:lumMod val="75000"/>
                      </a:schemeClr>
                    </a:solidFill>
                  </a:tcPr>
                </a:tc>
                <a:extLst>
                  <a:ext uri="{0D108BD9-81ED-4DB2-BD59-A6C34878D82A}">
                    <a16:rowId xmlns:a16="http://schemas.microsoft.com/office/drawing/2014/main" val="10002"/>
                  </a:ext>
                </a:extLst>
              </a:tr>
              <a:tr h="1210236">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DOE, Design of Experiments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objective of this method is to vary factors that influence the process or the system experimentally to find an optimum (e.g. optimal combination of injector, mixture, etc. to achieve the most fuel efficient combustion possible). The basis of the method is  an</a:t>
                      </a:r>
                    </a:p>
                  </a:txBody>
                  <a:tcPr marL="0" marR="0" marT="0" marB="0" anchor="ctr">
                    <a:solidFill>
                      <a:schemeClr val="bg1">
                        <a:lumMod val="65000"/>
                      </a:schemeClr>
                    </a:solidFill>
                  </a:tcPr>
                </a:tc>
                <a:extLst>
                  <a:ext uri="{0D108BD9-81ED-4DB2-BD59-A6C34878D82A}">
                    <a16:rowId xmlns:a16="http://schemas.microsoft.com/office/drawing/2014/main" val="10003"/>
                  </a:ext>
                </a:extLst>
              </a:tr>
            </a:tbl>
          </a:graphicData>
        </a:graphic>
      </p:graphicFrame>
      <p:sp>
        <p:nvSpPr>
          <p:cNvPr id="8" name="Slide Number Placeholder 9">
            <a:extLst>
              <a:ext uri="{FF2B5EF4-FFF2-40B4-BE49-F238E27FC236}">
                <a16:creationId xmlns:a16="http://schemas.microsoft.com/office/drawing/2014/main" id="{6558D7E7-A412-409B-A774-A1193B1E1703}"/>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118</a:t>
            </a:r>
          </a:p>
        </p:txBody>
      </p:sp>
    </p:spTree>
    <p:extLst>
      <p:ext uri="{BB962C8B-B14F-4D97-AF65-F5344CB8AC3E}">
        <p14:creationId xmlns:p14="http://schemas.microsoft.com/office/powerpoint/2010/main" val="32306295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2688008886"/>
              </p:ext>
            </p:extLst>
          </p:nvPr>
        </p:nvGraphicFramePr>
        <p:xfrm>
          <a:off x="76200" y="609601"/>
          <a:ext cx="8915400" cy="5385428"/>
        </p:xfrm>
        <a:graphic>
          <a:graphicData uri="http://schemas.openxmlformats.org/drawingml/2006/table">
            <a:tbl>
              <a:tblPr firstRow="1" bandRow="1">
                <a:tableStyleId>{5C22544A-7EE6-4342-B048-85BDC9FD1C3A}</a:tableStyleId>
              </a:tblPr>
              <a:tblGrid>
                <a:gridCol w="2962535">
                  <a:extLst>
                    <a:ext uri="{9D8B030D-6E8A-4147-A177-3AD203B41FA5}">
                      <a16:colId xmlns:a16="http://schemas.microsoft.com/office/drawing/2014/main" val="20000"/>
                    </a:ext>
                  </a:extLst>
                </a:gridCol>
                <a:gridCol w="5952865">
                  <a:extLst>
                    <a:ext uri="{9D8B030D-6E8A-4147-A177-3AD203B41FA5}">
                      <a16:colId xmlns:a16="http://schemas.microsoft.com/office/drawing/2014/main" val="20001"/>
                    </a:ext>
                  </a:extLst>
                </a:gridCol>
              </a:tblGrid>
              <a:tr h="389638">
                <a:tc>
                  <a:txBody>
                    <a:bodyPr/>
                    <a:lstStyle/>
                    <a:p>
                      <a:pPr algn="l"/>
                      <a:r>
                        <a:rPr lang="en-US" sz="1400" b="1" dirty="0">
                          <a:latin typeface="Montserrat" panose="00000500000000000000" pitchFamily="50" charset="0"/>
                        </a:rPr>
                        <a:t>Terms</a:t>
                      </a:r>
                      <a:endParaRPr lang="en-IN" sz="14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ontserrat" panose="00000500000000000000" pitchFamily="50" charset="0"/>
                          <a:ea typeface="+mn-ea"/>
                          <a:cs typeface="+mn-cs"/>
                        </a:rPr>
                        <a:t>Definitions</a:t>
                      </a:r>
                      <a:endParaRPr lang="en-IN" sz="14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829561">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DOE, Design of Experiments</a:t>
                      </a:r>
                    </a:p>
                    <a:p>
                      <a:pPr marL="67945" marR="0" indent="0" algn="l" defTabSz="957816" rtl="0" eaLnBrk="1" fontAlgn="auto" latinLnBrk="0" hangingPunct="1">
                        <a:lnSpc>
                          <a:spcPct val="100000"/>
                        </a:lnSpc>
                        <a:spcBef>
                          <a:spcPts val="0"/>
                        </a:spcBef>
                        <a:spcAft>
                          <a:spcPts val="0"/>
                        </a:spcAft>
                        <a:buClrTx/>
                        <a:buSzTx/>
                        <a:buFontTx/>
                        <a:buNone/>
                        <a:tabLst/>
                        <a:defRPr/>
                      </a:pPr>
                      <a:r>
                        <a:rPr lang="en-US" sz="1400" b="1" dirty="0">
                          <a:effectLst/>
                          <a:latin typeface="Montserrat" panose="00000500000000000000" pitchFamily="50" charset="0"/>
                          <a:ea typeface="Arial"/>
                          <a:cs typeface="Times New Roman"/>
                        </a:rPr>
                        <a:t>(Continued…)</a:t>
                      </a:r>
                      <a:endParaRPr lang="en-IN" sz="14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67310" marR="80010">
                        <a:lnSpc>
                          <a:spcPct val="100000"/>
                        </a:lnSpc>
                        <a:spcAft>
                          <a:spcPts val="0"/>
                        </a:spcAft>
                      </a:pPr>
                      <a:r>
                        <a:rPr lang="en-IN" sz="1400" b="1" dirty="0">
                          <a:effectLst/>
                          <a:latin typeface="Montserrat" panose="00000500000000000000" pitchFamily="50" charset="0"/>
                          <a:ea typeface="Arial"/>
                          <a:cs typeface="Times New Roman"/>
                        </a:rPr>
                        <a:t>experimental design using statistical methods to maximize the use of information</a:t>
                      </a:r>
                    </a:p>
                    <a:p>
                      <a:pPr marL="67310" marR="80010">
                        <a:lnSpc>
                          <a:spcPct val="100000"/>
                        </a:lnSpc>
                        <a:spcAft>
                          <a:spcPts val="0"/>
                        </a:spcAft>
                      </a:pPr>
                      <a:r>
                        <a:rPr lang="en-IN" sz="1400" b="1" dirty="0">
                          <a:effectLst/>
                          <a:latin typeface="Montserrat" panose="00000500000000000000" pitchFamily="50" charset="0"/>
                          <a:ea typeface="Arial"/>
                          <a:cs typeface="Times New Roman"/>
                        </a:rPr>
                        <a:t>from the experiments carried out.</a:t>
                      </a:r>
                    </a:p>
                  </a:txBody>
                  <a:tcPr marL="0" marR="0" marT="0" marB="0" anchor="ctr">
                    <a:solidFill>
                      <a:schemeClr val="bg1">
                        <a:lumMod val="65000"/>
                      </a:schemeClr>
                    </a:solidFill>
                  </a:tcPr>
                </a:tc>
                <a:extLst>
                  <a:ext uri="{0D108BD9-81ED-4DB2-BD59-A6C34878D82A}">
                    <a16:rowId xmlns:a16="http://schemas.microsoft.com/office/drawing/2014/main" val="10001"/>
                  </a:ext>
                </a:extLst>
              </a:tr>
              <a:tr h="609600">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DOT, Department of Transportation</a:t>
                      </a:r>
                    </a:p>
                  </a:txBody>
                  <a:tcPr marL="0" marR="0" marT="0" marB="0" anchor="ctr">
                    <a:solidFill>
                      <a:schemeClr val="bg1">
                        <a:lumMod val="75000"/>
                      </a:schemeClr>
                    </a:solidFill>
                  </a:tcPr>
                </a:tc>
                <a:tc>
                  <a:txBody>
                    <a:bodyPr/>
                    <a:lstStyle/>
                    <a:p>
                      <a:pPr marL="67310" marR="79375">
                        <a:lnSpc>
                          <a:spcPct val="100000"/>
                        </a:lnSpc>
                        <a:spcAft>
                          <a:spcPts val="0"/>
                        </a:spcAft>
                      </a:pPr>
                      <a:r>
                        <a:rPr lang="en-IN" sz="1400" b="1" dirty="0">
                          <a:effectLst/>
                          <a:latin typeface="Montserrat" panose="00000500000000000000" pitchFamily="50" charset="0"/>
                          <a:ea typeface="Arial"/>
                          <a:cs typeface="Times New Roman"/>
                        </a:rPr>
                        <a:t>Department of Transportation in the USA. The DOT defines specific requirements for components and their labelling.</a:t>
                      </a:r>
                    </a:p>
                  </a:txBody>
                  <a:tcPr marL="0" marR="0" marT="0" marB="0" anchor="ctr">
                    <a:solidFill>
                      <a:schemeClr val="bg1">
                        <a:lumMod val="75000"/>
                      </a:schemeClr>
                    </a:solidFill>
                  </a:tcPr>
                </a:tc>
                <a:extLst>
                  <a:ext uri="{0D108BD9-81ED-4DB2-BD59-A6C34878D82A}">
                    <a16:rowId xmlns:a16="http://schemas.microsoft.com/office/drawing/2014/main" val="10002"/>
                  </a:ext>
                </a:extLst>
              </a:tr>
              <a:tr h="936814">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ECE, Economic Commission for Europe</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Economic Commission for Europe within the United Nations. Sets standards requirements for components and related</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component labelling.</a:t>
                      </a:r>
                    </a:p>
                  </a:txBody>
                  <a:tcPr marL="0" marR="0" marT="0" marB="0" anchor="ctr">
                    <a:solidFill>
                      <a:schemeClr val="bg1">
                        <a:lumMod val="65000"/>
                      </a:schemeClr>
                    </a:solidFill>
                  </a:tcPr>
                </a:tc>
                <a:extLst>
                  <a:ext uri="{0D108BD9-81ED-4DB2-BD59-A6C34878D82A}">
                    <a16:rowId xmlns:a16="http://schemas.microsoft.com/office/drawing/2014/main" val="10003"/>
                  </a:ext>
                </a:extLst>
              </a:tr>
              <a:tr h="713763">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Embedded Software</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Embedded software is a part of a technical system and fulfils functions of the system.</a:t>
                      </a:r>
                    </a:p>
                  </a:txBody>
                  <a:tcPr marL="0" marR="0" marT="0" marB="0" anchor="ctr">
                    <a:solidFill>
                      <a:schemeClr val="bg1">
                        <a:lumMod val="75000"/>
                      </a:schemeClr>
                    </a:solidFill>
                  </a:tcPr>
                </a:tc>
                <a:extLst>
                  <a:ext uri="{0D108BD9-81ED-4DB2-BD59-A6C34878D82A}">
                    <a16:rowId xmlns:a16="http://schemas.microsoft.com/office/drawing/2014/main" val="10004"/>
                  </a:ext>
                </a:extLst>
              </a:tr>
              <a:tr h="787823">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Error test pieces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Monitoring the identification of defective</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parts using a part with known deviations from the specification see red rabbit.</a:t>
                      </a:r>
                    </a:p>
                  </a:txBody>
                  <a:tcPr marL="0" marR="0" marT="0" marB="0" anchor="ctr">
                    <a:solidFill>
                      <a:schemeClr val="bg1">
                        <a:lumMod val="65000"/>
                      </a:schemeClr>
                    </a:solidFill>
                  </a:tcPr>
                </a:tc>
                <a:extLst>
                  <a:ext uri="{0D108BD9-81ED-4DB2-BD59-A6C34878D82A}">
                    <a16:rowId xmlns:a16="http://schemas.microsoft.com/office/drawing/2014/main" val="10005"/>
                  </a:ext>
                </a:extLst>
              </a:tr>
              <a:tr h="1118229">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Feasibility Study</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A feasibility study assesses at an early stage whether a requested product (part, component, modules, system, process) can be produced under series conditions to the</a:t>
                      </a:r>
                    </a:p>
                    <a:p>
                      <a:pPr marL="67310" marR="104140" algn="just">
                        <a:lnSpc>
                          <a:spcPct val="100000"/>
                        </a:lnSpc>
                        <a:spcAft>
                          <a:spcPts val="0"/>
                        </a:spcAft>
                      </a:pPr>
                      <a:r>
                        <a:rPr lang="en-IN" sz="1400" b="1" dirty="0">
                          <a:effectLst/>
                          <a:latin typeface="Montserrat" panose="00000500000000000000" pitchFamily="50" charset="0"/>
                          <a:ea typeface="Arial"/>
                          <a:cs typeface="Times New Roman"/>
                        </a:rPr>
                        <a:t>specifications given.</a:t>
                      </a:r>
                    </a:p>
                  </a:txBody>
                  <a:tcPr marL="0" marR="0" marT="0" marB="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32E23A9B-21CA-42FD-BCAA-BC3B47E3A0E1}"/>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119</a:t>
            </a:r>
          </a:p>
        </p:txBody>
      </p:sp>
    </p:spTree>
    <p:extLst>
      <p:ext uri="{BB962C8B-B14F-4D97-AF65-F5344CB8AC3E}">
        <p14:creationId xmlns:p14="http://schemas.microsoft.com/office/powerpoint/2010/main" val="29501953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128317358"/>
              </p:ext>
            </p:extLst>
          </p:nvPr>
        </p:nvGraphicFramePr>
        <p:xfrm>
          <a:off x="76200" y="609600"/>
          <a:ext cx="8915400" cy="5257800"/>
        </p:xfrm>
        <a:graphic>
          <a:graphicData uri="http://schemas.openxmlformats.org/drawingml/2006/table">
            <a:tbl>
              <a:tblPr firstRow="1" bandRow="1">
                <a:tableStyleId>{5C22544A-7EE6-4342-B048-85BDC9FD1C3A}</a:tableStyleId>
              </a:tblPr>
              <a:tblGrid>
                <a:gridCol w="2962535">
                  <a:extLst>
                    <a:ext uri="{9D8B030D-6E8A-4147-A177-3AD203B41FA5}">
                      <a16:colId xmlns:a16="http://schemas.microsoft.com/office/drawing/2014/main" val="20000"/>
                    </a:ext>
                  </a:extLst>
                </a:gridCol>
                <a:gridCol w="5952865">
                  <a:extLst>
                    <a:ext uri="{9D8B030D-6E8A-4147-A177-3AD203B41FA5}">
                      <a16:colId xmlns:a16="http://schemas.microsoft.com/office/drawing/2014/main" val="20001"/>
                    </a:ext>
                  </a:extLst>
                </a:gridCol>
              </a:tblGrid>
              <a:tr h="382191">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684609">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FIFO,</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First in First out</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FIFO refers to the method of using the oldest parts in stock before newer parts are used.</a:t>
                      </a:r>
                    </a:p>
                  </a:txBody>
                  <a:tcPr marL="0" marR="0" marT="0" marB="0" anchor="ctr">
                    <a:solidFill>
                      <a:schemeClr val="bg1">
                        <a:lumMod val="65000"/>
                      </a:schemeClr>
                    </a:solidFill>
                  </a:tcPr>
                </a:tc>
                <a:extLst>
                  <a:ext uri="{0D108BD9-81ED-4DB2-BD59-A6C34878D82A}">
                    <a16:rowId xmlns:a16="http://schemas.microsoft.com/office/drawing/2014/main" val="10001"/>
                  </a:ext>
                </a:extLst>
              </a:tr>
              <a:tr h="91440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First Pass Yield</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Percentage of results that are correct in the first process run and do not require reworking (corresponds to first-time-through quality, straight running)</a:t>
                      </a:r>
                    </a:p>
                  </a:txBody>
                  <a:tcPr marL="0" marR="0" marT="0" marB="0" anchor="ctr">
                    <a:solidFill>
                      <a:schemeClr val="bg1">
                        <a:lumMod val="75000"/>
                      </a:schemeClr>
                    </a:solidFill>
                  </a:tcPr>
                </a:tc>
                <a:extLst>
                  <a:ext uri="{0D108BD9-81ED-4DB2-BD59-A6C34878D82A}">
                    <a16:rowId xmlns:a16="http://schemas.microsoft.com/office/drawing/2014/main" val="10002"/>
                  </a:ext>
                </a:extLst>
              </a:tr>
              <a:tr h="91891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FTTQ, First time through quality</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Percentage of results that are correct in the first process run and do not require reworking (corresponds to first pass yield, straight running)</a:t>
                      </a:r>
                    </a:p>
                  </a:txBody>
                  <a:tcPr marL="0" marR="0" marT="0" marB="0" anchor="ctr">
                    <a:solidFill>
                      <a:schemeClr val="bg1">
                        <a:lumMod val="65000"/>
                      </a:schemeClr>
                    </a:solidFill>
                  </a:tcPr>
                </a:tc>
                <a:extLst>
                  <a:ext uri="{0D108BD9-81ED-4DB2-BD59-A6C34878D82A}">
                    <a16:rowId xmlns:a16="http://schemas.microsoft.com/office/drawing/2014/main" val="10003"/>
                  </a:ext>
                </a:extLst>
              </a:tr>
              <a:tr h="174809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FMEA,</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Failure Mode and Effects Analysis</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objective of an FMEA is the early identification of potential sources of error / weaknesses and mistakes. The consequences are evaluated in a methodical risk analysis that initiates prevention measures. The FMEA method prioritizes potential errors according to the criteria "importance for</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the customer" / "occurrence probability" / "detection probability".</a:t>
                      </a:r>
                    </a:p>
                  </a:txBody>
                  <a:tcPr marL="0" marR="0" marT="0" marB="0" anchor="ctr">
                    <a:solidFill>
                      <a:schemeClr val="bg1">
                        <a:lumMod val="75000"/>
                      </a:schemeClr>
                    </a:solidFill>
                  </a:tcPr>
                </a:tc>
                <a:extLst>
                  <a:ext uri="{0D108BD9-81ED-4DB2-BD59-A6C34878D82A}">
                    <a16:rowId xmlns:a16="http://schemas.microsoft.com/office/drawing/2014/main" val="10004"/>
                  </a:ext>
                </a:extLst>
              </a:tr>
              <a:tr h="6096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FTA,</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Fault Tree Analysis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fault tree analysis is a method for risk analysis for equipment and systems.</a:t>
                      </a:r>
                    </a:p>
                  </a:txBody>
                  <a:tcPr marL="0" marR="0" marT="0" marB="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DA2A19AA-DF83-4B40-8707-1BE7B55717F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120</a:t>
            </a:r>
          </a:p>
        </p:txBody>
      </p:sp>
    </p:spTree>
    <p:extLst>
      <p:ext uri="{BB962C8B-B14F-4D97-AF65-F5344CB8AC3E}">
        <p14:creationId xmlns:p14="http://schemas.microsoft.com/office/powerpoint/2010/main" val="26501873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1311607285"/>
              </p:ext>
            </p:extLst>
          </p:nvPr>
        </p:nvGraphicFramePr>
        <p:xfrm>
          <a:off x="76200" y="673896"/>
          <a:ext cx="8915400" cy="5345904"/>
        </p:xfrm>
        <a:graphic>
          <a:graphicData uri="http://schemas.openxmlformats.org/drawingml/2006/table">
            <a:tbl>
              <a:tblPr firstRow="1" bandRow="1">
                <a:tableStyleId>{5C22544A-7EE6-4342-B048-85BDC9FD1C3A}</a:tableStyleId>
              </a:tblPr>
              <a:tblGrid>
                <a:gridCol w="2962535">
                  <a:extLst>
                    <a:ext uri="{9D8B030D-6E8A-4147-A177-3AD203B41FA5}">
                      <a16:colId xmlns:a16="http://schemas.microsoft.com/office/drawing/2014/main" val="20000"/>
                    </a:ext>
                  </a:extLst>
                </a:gridCol>
                <a:gridCol w="5952865">
                  <a:extLst>
                    <a:ext uri="{9D8B030D-6E8A-4147-A177-3AD203B41FA5}">
                      <a16:colId xmlns:a16="http://schemas.microsoft.com/office/drawing/2014/main" val="20001"/>
                    </a:ext>
                  </a:extLst>
                </a:gridCol>
              </a:tblGrid>
              <a:tr h="330758">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802842">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IMDS,</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International Material Data System</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The IMDS is the material data system of the automotive industry. All materials used in the manufacturing of vehicles are collected, maintained analysed and archived within the IMDS. Through the use of the IMDS it is possible to fulfil the requirements of national and international standards, laws and regulations that are required by automotive</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manufactures and their suppliers.</a:t>
                      </a:r>
                    </a:p>
                  </a:txBody>
                  <a:tcPr marL="0" marR="0" marT="0" marB="0" anchor="ctr">
                    <a:solidFill>
                      <a:schemeClr val="bg1">
                        <a:lumMod val="65000"/>
                      </a:schemeClr>
                    </a:solidFill>
                  </a:tcPr>
                </a:tc>
                <a:extLst>
                  <a:ext uri="{0D108BD9-81ED-4DB2-BD59-A6C34878D82A}">
                    <a16:rowId xmlns:a16="http://schemas.microsoft.com/office/drawing/2014/main" val="10001"/>
                  </a:ext>
                </a:extLst>
              </a:tr>
              <a:tr h="53340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JIS,</a:t>
                      </a:r>
                    </a:p>
                    <a:p>
                      <a:pPr marL="67945">
                        <a:lnSpc>
                          <a:spcPct val="100000"/>
                        </a:lnSpc>
                        <a:spcAft>
                          <a:spcPts val="0"/>
                        </a:spcAft>
                      </a:pPr>
                      <a:r>
                        <a:rPr lang="en-IN" sz="1500" b="1" dirty="0">
                          <a:effectLst/>
                          <a:latin typeface="Montserrat" panose="00000500000000000000" pitchFamily="50" charset="0"/>
                          <a:ea typeface="Arial"/>
                          <a:cs typeface="Times New Roman"/>
                        </a:rPr>
                        <a:t>Just in sequence</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Provision of parts with a large number of</a:t>
                      </a:r>
                    </a:p>
                    <a:p>
                      <a:pPr marL="67310" marR="79375">
                        <a:lnSpc>
                          <a:spcPct val="100000"/>
                        </a:lnSpc>
                        <a:spcAft>
                          <a:spcPts val="0"/>
                        </a:spcAft>
                      </a:pPr>
                      <a:r>
                        <a:rPr lang="en-IN" sz="1500" b="1" dirty="0">
                          <a:effectLst/>
                          <a:latin typeface="Montserrat" panose="00000500000000000000" pitchFamily="50" charset="0"/>
                          <a:ea typeface="Arial"/>
                          <a:cs typeface="Times New Roman"/>
                        </a:rPr>
                        <a:t>variants in the planned production sequence.</a:t>
                      </a:r>
                    </a:p>
                  </a:txBody>
                  <a:tcPr marL="0" marR="0" marT="0" marB="0" anchor="ctr">
                    <a:solidFill>
                      <a:schemeClr val="bg1">
                        <a:lumMod val="75000"/>
                      </a:schemeClr>
                    </a:solidFill>
                  </a:tcPr>
                </a:tc>
                <a:extLst>
                  <a:ext uri="{0D108BD9-81ED-4DB2-BD59-A6C34878D82A}">
                    <a16:rowId xmlns:a16="http://schemas.microsoft.com/office/drawing/2014/main" val="10002"/>
                  </a:ext>
                </a:extLst>
              </a:tr>
              <a:tr h="826896">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JIT,</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Just in time</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provision of parts or materials to the location they are needed in the production</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at the time they are required.</a:t>
                      </a:r>
                    </a:p>
                  </a:txBody>
                  <a:tcPr marL="0" marR="0" marT="0" marB="0" anchor="ctr">
                    <a:solidFill>
                      <a:schemeClr val="bg1">
                        <a:lumMod val="65000"/>
                      </a:schemeClr>
                    </a:solidFill>
                  </a:tcPr>
                </a:tc>
                <a:extLst>
                  <a:ext uri="{0D108BD9-81ED-4DB2-BD59-A6C34878D82A}">
                    <a16:rowId xmlns:a16="http://schemas.microsoft.com/office/drawing/2014/main" val="10003"/>
                  </a:ext>
                </a:extLst>
              </a:tr>
              <a:tr h="544704">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KANBAN</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Method for reducing material stock in the production by using demand control according to the pull principal.</a:t>
                      </a:r>
                    </a:p>
                  </a:txBody>
                  <a:tcPr marL="0" marR="0" marT="0" marB="0" anchor="ctr">
                    <a:solidFill>
                      <a:schemeClr val="bg1">
                        <a:lumMod val="75000"/>
                      </a:schemeClr>
                    </a:solidFill>
                  </a:tcPr>
                </a:tc>
                <a:extLst>
                  <a:ext uri="{0D108BD9-81ED-4DB2-BD59-A6C34878D82A}">
                    <a16:rowId xmlns:a16="http://schemas.microsoft.com/office/drawing/2014/main" val="10004"/>
                  </a:ext>
                </a:extLst>
              </a:tr>
              <a:tr h="1307304">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Layout Inspection and Functional Inspection</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A layout inspection and a functional verification to applicable customer engineering material and performance standards shall be performed for each product as specified in the control plans. Results shall be available for customer review.</a:t>
                      </a:r>
                    </a:p>
                  </a:txBody>
                  <a:tcPr marL="0" marR="0" marT="0" marB="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4015A5B9-D629-4FF1-886D-15F286A9C644}"/>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121</a:t>
            </a:r>
          </a:p>
        </p:txBody>
      </p:sp>
    </p:spTree>
    <p:extLst>
      <p:ext uri="{BB962C8B-B14F-4D97-AF65-F5344CB8AC3E}">
        <p14:creationId xmlns:p14="http://schemas.microsoft.com/office/powerpoint/2010/main" val="23217901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1313701195"/>
              </p:ext>
            </p:extLst>
          </p:nvPr>
        </p:nvGraphicFramePr>
        <p:xfrm>
          <a:off x="76200" y="609600"/>
          <a:ext cx="8991600" cy="5257800"/>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330758">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650442">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MSA,</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Measurement System Analysis</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Evaluates the test process suitability (capability of measuring instruments and measuring systems) based on the product specifications. MSA is described in a publication published by the AIAG, in addition there are</a:t>
                      </a:r>
                    </a:p>
                    <a:p>
                      <a:pPr marL="67310" marR="80010">
                        <a:lnSpc>
                          <a:spcPct val="100000"/>
                        </a:lnSpc>
                        <a:spcAft>
                          <a:spcPts val="0"/>
                        </a:spcAft>
                      </a:pPr>
                      <a:r>
                        <a:rPr lang="en-IN" sz="1500" b="1" dirty="0">
                          <a:effectLst/>
                          <a:latin typeface="Montserrat" panose="00000500000000000000" pitchFamily="50" charset="0"/>
                          <a:ea typeface="Arial"/>
                          <a:cs typeface="Times New Roman"/>
                        </a:rPr>
                        <a:t>company specific requirements for measurement system analysis.</a:t>
                      </a:r>
                    </a:p>
                  </a:txBody>
                  <a:tcPr marL="0" marR="0" marT="0" marB="0" anchor="ctr">
                    <a:solidFill>
                      <a:schemeClr val="bg1">
                        <a:lumMod val="65000"/>
                      </a:schemeClr>
                    </a:solidFill>
                  </a:tcPr>
                </a:tc>
                <a:extLst>
                  <a:ext uri="{0D108BD9-81ED-4DB2-BD59-A6C34878D82A}">
                    <a16:rowId xmlns:a16="http://schemas.microsoft.com/office/drawing/2014/main" val="10001"/>
                  </a:ext>
                </a:extLst>
              </a:tr>
              <a:tr h="83820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Negotiation</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The auditor uses discussion and questioning techniques such as active listening, giving feedback, summary, importance of body language and intercultural aspects.</a:t>
                      </a:r>
                    </a:p>
                  </a:txBody>
                  <a:tcPr marL="0" marR="0" marT="0" marB="0" anchor="ctr">
                    <a:solidFill>
                      <a:schemeClr val="bg1">
                        <a:lumMod val="75000"/>
                      </a:schemeClr>
                    </a:solidFill>
                  </a:tcPr>
                </a:tc>
                <a:extLst>
                  <a:ext uri="{0D108BD9-81ED-4DB2-BD59-A6C34878D82A}">
                    <a16:rowId xmlns:a16="http://schemas.microsoft.com/office/drawing/2014/main" val="10002"/>
                  </a:ext>
                </a:extLst>
              </a:tr>
              <a:tr h="13716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NTF,</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No trouble found</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NTF refers to the fact that a rejected part is analysed (standard test and load test) and no deviations from the specifications are found. The part is considered OK according to the findings and the complaint could not be validated. The cause of the error could not be identified.</a:t>
                      </a:r>
                    </a:p>
                  </a:txBody>
                  <a:tcPr marL="0" marR="0" marT="0" marB="0" anchor="ctr">
                    <a:solidFill>
                      <a:schemeClr val="bg1">
                        <a:lumMod val="65000"/>
                      </a:schemeClr>
                    </a:solidFill>
                  </a:tcPr>
                </a:tc>
                <a:extLst>
                  <a:ext uri="{0D108BD9-81ED-4DB2-BD59-A6C34878D82A}">
                    <a16:rowId xmlns:a16="http://schemas.microsoft.com/office/drawing/2014/main" val="10003"/>
                  </a:ext>
                </a:extLst>
              </a:tr>
              <a:tr h="10668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OEE,</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Overall Equipment Effectiveness/ Overall Equipment Efficiency</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OEE (Overall Equipment Effectiveness) is a measure of the effectiveness of a production system based on its availability factor, efficiency factor and quality factor.</a:t>
                      </a:r>
                    </a:p>
                  </a:txBody>
                  <a:tcPr marL="0" marR="0" marT="0" marB="0" anchor="ctr">
                    <a:solidFill>
                      <a:schemeClr val="bg1">
                        <a:lumMod val="75000"/>
                      </a:schemeClr>
                    </a:solidFill>
                  </a:tcPr>
                </a:tc>
                <a:extLst>
                  <a:ext uri="{0D108BD9-81ED-4DB2-BD59-A6C34878D82A}">
                    <a16:rowId xmlns:a16="http://schemas.microsoft.com/office/drawing/2014/main" val="10004"/>
                  </a:ext>
                </a:extLst>
              </a:tr>
            </a:tbl>
          </a:graphicData>
        </a:graphic>
      </p:graphicFrame>
      <p:sp>
        <p:nvSpPr>
          <p:cNvPr id="8" name="Slide Number Placeholder 9">
            <a:extLst>
              <a:ext uri="{FF2B5EF4-FFF2-40B4-BE49-F238E27FC236}">
                <a16:creationId xmlns:a16="http://schemas.microsoft.com/office/drawing/2014/main" id="{414454A5-EC11-4A60-A705-EE292DD16F5C}"/>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122</a:t>
            </a:r>
          </a:p>
        </p:txBody>
      </p:sp>
    </p:spTree>
    <p:extLst>
      <p:ext uri="{BB962C8B-B14F-4D97-AF65-F5344CB8AC3E}">
        <p14:creationId xmlns:p14="http://schemas.microsoft.com/office/powerpoint/2010/main" val="1327783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2761366749"/>
              </p:ext>
            </p:extLst>
          </p:nvPr>
        </p:nvGraphicFramePr>
        <p:xfrm>
          <a:off x="76200" y="609601"/>
          <a:ext cx="8991600" cy="5410199"/>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319748">
                <a:tc>
                  <a:txBody>
                    <a:bodyPr/>
                    <a:lstStyle/>
                    <a:p>
                      <a:pPr algn="l"/>
                      <a:r>
                        <a:rPr lang="en-US" sz="1400" b="1" dirty="0">
                          <a:latin typeface="Montserrat" panose="00000500000000000000" pitchFamily="50" charset="0"/>
                        </a:rPr>
                        <a:t>Terms</a:t>
                      </a:r>
                      <a:endParaRPr lang="en-IN" sz="14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ontserrat" panose="00000500000000000000" pitchFamily="50" charset="0"/>
                          <a:ea typeface="+mn-ea"/>
                          <a:cs typeface="+mn-cs"/>
                        </a:rPr>
                        <a:t>Definitions</a:t>
                      </a:r>
                      <a:endParaRPr lang="en-IN" sz="14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051851">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Pareto Analysis</a:t>
                      </a:r>
                    </a:p>
                  </a:txBody>
                  <a:tcPr marL="0" marR="0" marT="0" marB="0" anchor="ctr">
                    <a:solidFill>
                      <a:schemeClr val="bg1">
                        <a:lumMod val="65000"/>
                      </a:schemeClr>
                    </a:solidFill>
                  </a:tcPr>
                </a:tc>
                <a:tc>
                  <a:txBody>
                    <a:bodyPr/>
                    <a:lstStyle/>
                    <a:p>
                      <a:pPr marL="67310" marR="80010">
                        <a:lnSpc>
                          <a:spcPct val="100000"/>
                        </a:lnSpc>
                        <a:spcAft>
                          <a:spcPts val="0"/>
                        </a:spcAft>
                      </a:pPr>
                      <a:r>
                        <a:rPr lang="en-IN" sz="1400" b="1" dirty="0">
                          <a:effectLst/>
                          <a:latin typeface="Montserrat" panose="00000500000000000000" pitchFamily="50" charset="0"/>
                          <a:ea typeface="Arial"/>
                          <a:cs typeface="Times New Roman"/>
                        </a:rPr>
                        <a:t>Using the Pareto analysis priorities can be identified and visualised. In a Pareto analysis the characteristics (e.g. error, defective components, etc.) are sorted by frequency</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or importance.</a:t>
                      </a:r>
                    </a:p>
                  </a:txBody>
                  <a:tcPr marL="0" marR="0" marT="0" marB="0" anchor="ctr">
                    <a:solidFill>
                      <a:schemeClr val="bg1">
                        <a:lumMod val="65000"/>
                      </a:schemeClr>
                    </a:solidFill>
                  </a:tcPr>
                </a:tc>
                <a:extLst>
                  <a:ext uri="{0D108BD9-81ED-4DB2-BD59-A6C34878D82A}">
                    <a16:rowId xmlns:a16="http://schemas.microsoft.com/office/drawing/2014/main" val="10001"/>
                  </a:ext>
                </a:extLst>
              </a:tr>
              <a:tr h="762000">
                <a:tc>
                  <a:txBody>
                    <a:bodyPr/>
                    <a:lstStyle/>
                    <a:p>
                      <a:pPr marL="67945">
                        <a:lnSpc>
                          <a:spcPct val="100000"/>
                        </a:lnSpc>
                        <a:spcAft>
                          <a:spcPts val="0"/>
                        </a:spcAft>
                      </a:pPr>
                      <a:r>
                        <a:rPr lang="en-IN" sz="1400" b="1" dirty="0">
                          <a:effectLst/>
                          <a:latin typeface="Montserrat" panose="00000500000000000000" pitchFamily="50" charset="0"/>
                          <a:ea typeface="Arial"/>
                          <a:cs typeface="Times New Roman"/>
                        </a:rPr>
                        <a:t>Parts History</a:t>
                      </a:r>
                    </a:p>
                  </a:txBody>
                  <a:tcPr marL="0" marR="0" marT="0" marB="0" anchor="ctr">
                    <a:solidFill>
                      <a:schemeClr val="bg1">
                        <a:lumMod val="75000"/>
                      </a:schemeClr>
                    </a:solidFill>
                  </a:tcPr>
                </a:tc>
                <a:tc>
                  <a:txBody>
                    <a:bodyPr/>
                    <a:lstStyle/>
                    <a:p>
                      <a:pPr marL="67310" marR="79375">
                        <a:lnSpc>
                          <a:spcPct val="100000"/>
                        </a:lnSpc>
                        <a:spcAft>
                          <a:spcPts val="0"/>
                        </a:spcAft>
                      </a:pPr>
                      <a:r>
                        <a:rPr lang="en-IN" sz="1400" b="1" dirty="0">
                          <a:effectLst/>
                          <a:latin typeface="Montserrat" panose="00000500000000000000" pitchFamily="50" charset="0"/>
                          <a:ea typeface="Arial"/>
                          <a:cs typeface="Times New Roman"/>
                        </a:rPr>
                        <a:t>All changes that have been made to a numbered part and the associated manufacturing process are documented in the</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part history.</a:t>
                      </a:r>
                    </a:p>
                  </a:txBody>
                  <a:tcPr marL="0" marR="0" marT="0" marB="0" anchor="ctr">
                    <a:solidFill>
                      <a:schemeClr val="bg1">
                        <a:lumMod val="75000"/>
                      </a:schemeClr>
                    </a:solidFill>
                  </a:tcPr>
                </a:tc>
                <a:extLst>
                  <a:ext uri="{0D108BD9-81ED-4DB2-BD59-A6C34878D82A}">
                    <a16:rowId xmlns:a16="http://schemas.microsoft.com/office/drawing/2014/main" val="10002"/>
                  </a:ext>
                </a:extLst>
              </a:tr>
              <a:tr h="3810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Pilot Lot</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Production of a component prior to series</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production.</a:t>
                      </a:r>
                    </a:p>
                  </a:txBody>
                  <a:tcPr marL="0" marR="0" marT="0" marB="0" anchor="ctr">
                    <a:solidFill>
                      <a:schemeClr val="bg1">
                        <a:lumMod val="65000"/>
                      </a:schemeClr>
                    </a:solidFill>
                  </a:tcPr>
                </a:tc>
                <a:extLst>
                  <a:ext uri="{0D108BD9-81ED-4DB2-BD59-A6C34878D82A}">
                    <a16:rowId xmlns:a16="http://schemas.microsoft.com/office/drawing/2014/main" val="10003"/>
                  </a:ext>
                </a:extLst>
              </a:tr>
              <a:tr h="3048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Poka-Yoke principle</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System method for preventing mistakes.</a:t>
                      </a:r>
                    </a:p>
                  </a:txBody>
                  <a:tcPr marL="0" marR="0" marT="0" marB="0" anchor="ctr">
                    <a:solidFill>
                      <a:schemeClr val="bg1">
                        <a:lumMod val="75000"/>
                      </a:schemeClr>
                    </a:solidFill>
                  </a:tcPr>
                </a:tc>
                <a:extLst>
                  <a:ext uri="{0D108BD9-81ED-4DB2-BD59-A6C34878D82A}">
                    <a16:rowId xmlns:a16="http://schemas.microsoft.com/office/drawing/2014/main" val="10004"/>
                  </a:ext>
                </a:extLst>
              </a:tr>
              <a:tr h="9906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Positioning parts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Parts that are produced during the setup process or that are required for setting up the system (e.g. master-parts, red-rabbit).</a:t>
                      </a:r>
                      <a:r>
                        <a:rPr lang="en-IN" sz="1400" b="1" baseline="0" dirty="0">
                          <a:effectLst/>
                          <a:latin typeface="Montserrat" panose="00000500000000000000" pitchFamily="50" charset="0"/>
                          <a:ea typeface="Arial"/>
                          <a:cs typeface="Times New Roman"/>
                        </a:rPr>
                        <a:t> </a:t>
                      </a:r>
                      <a:r>
                        <a:rPr lang="en-IN" sz="1400" b="1" dirty="0">
                          <a:effectLst/>
                          <a:latin typeface="Montserrat" panose="00000500000000000000" pitchFamily="50" charset="0"/>
                          <a:ea typeface="Arial"/>
                          <a:cs typeface="Times New Roman"/>
                        </a:rPr>
                        <a:t>These parts are not suitable to be used by the customer.</a:t>
                      </a:r>
                    </a:p>
                  </a:txBody>
                  <a:tcPr marL="0" marR="0" marT="0" marB="0" anchor="ctr">
                    <a:solidFill>
                      <a:schemeClr val="bg1">
                        <a:lumMod val="65000"/>
                      </a:schemeClr>
                    </a:solidFill>
                  </a:tcPr>
                </a:tc>
                <a:extLst>
                  <a:ext uri="{0D108BD9-81ED-4DB2-BD59-A6C34878D82A}">
                    <a16:rowId xmlns:a16="http://schemas.microsoft.com/office/drawing/2014/main" val="10005"/>
                  </a:ext>
                </a:extLst>
              </a:tr>
              <a:tr h="7620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PPA,</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Production Process and Product Approval</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Release Procedure for series production (sampling), described in VDA Volume. 2</a:t>
                      </a:r>
                    </a:p>
                  </a:txBody>
                  <a:tcPr marL="0" marR="0" marT="0" marB="0" anchor="ctr">
                    <a:solidFill>
                      <a:schemeClr val="bg1">
                        <a:lumMod val="75000"/>
                      </a:schemeClr>
                    </a:solidFill>
                  </a:tcPr>
                </a:tc>
                <a:extLst>
                  <a:ext uri="{0D108BD9-81ED-4DB2-BD59-A6C34878D82A}">
                    <a16:rowId xmlns:a16="http://schemas.microsoft.com/office/drawing/2014/main" val="10006"/>
                  </a:ext>
                </a:extLst>
              </a:tr>
              <a:tr h="8382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PPAP,</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400" b="1" dirty="0">
                          <a:effectLst/>
                          <a:latin typeface="Montserrat" panose="00000500000000000000" pitchFamily="50" charset="0"/>
                          <a:ea typeface="Arial"/>
                          <a:cs typeface="Times New Roman"/>
                        </a:rPr>
                        <a:t>Production Part Approval Process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400" b="1" dirty="0">
                          <a:effectLst/>
                          <a:latin typeface="Montserrat" panose="00000500000000000000" pitchFamily="50" charset="0"/>
                          <a:ea typeface="Arial"/>
                          <a:cs typeface="Times New Roman"/>
                        </a:rPr>
                        <a:t>The purpose of the PPAP is to determine whether the product complies with the de- sign documents and specification requirements. Also see: APQP; PPF.</a:t>
                      </a:r>
                    </a:p>
                  </a:txBody>
                  <a:tcPr marL="0" marR="0" marT="0" marB="0" anchor="ctr">
                    <a:solidFill>
                      <a:schemeClr val="bg1">
                        <a:lumMod val="65000"/>
                      </a:schemeClr>
                    </a:solidFill>
                  </a:tcPr>
                </a:tc>
                <a:extLst>
                  <a:ext uri="{0D108BD9-81ED-4DB2-BD59-A6C34878D82A}">
                    <a16:rowId xmlns:a16="http://schemas.microsoft.com/office/drawing/2014/main" val="10007"/>
                  </a:ext>
                </a:extLst>
              </a:tr>
            </a:tbl>
          </a:graphicData>
        </a:graphic>
      </p:graphicFrame>
      <p:sp>
        <p:nvSpPr>
          <p:cNvPr id="8" name="Slide Number Placeholder 9">
            <a:extLst>
              <a:ext uri="{FF2B5EF4-FFF2-40B4-BE49-F238E27FC236}">
                <a16:creationId xmlns:a16="http://schemas.microsoft.com/office/drawing/2014/main" id="{2E95F831-650B-4FDA-8EB0-8646F3B0C56D}"/>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123</a:t>
            </a:r>
          </a:p>
        </p:txBody>
      </p:sp>
    </p:spTree>
    <p:extLst>
      <p:ext uri="{BB962C8B-B14F-4D97-AF65-F5344CB8AC3E}">
        <p14:creationId xmlns:p14="http://schemas.microsoft.com/office/powerpoint/2010/main" val="2874579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2802572409"/>
              </p:ext>
            </p:extLst>
          </p:nvPr>
        </p:nvGraphicFramePr>
        <p:xfrm>
          <a:off x="76200" y="609601"/>
          <a:ext cx="8991600" cy="5333999"/>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319748">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670559">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PPM,</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Parts per million</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Representation of the error component based on the number of 1 million produced</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or supplied parts.</a:t>
                      </a:r>
                    </a:p>
                  </a:txBody>
                  <a:tcPr marL="0" marR="0" marT="0" marB="0" anchor="ctr">
                    <a:solidFill>
                      <a:schemeClr val="bg1">
                        <a:lumMod val="65000"/>
                      </a:schemeClr>
                    </a:solidFill>
                  </a:tcPr>
                </a:tc>
                <a:extLst>
                  <a:ext uri="{0D108BD9-81ED-4DB2-BD59-A6C34878D82A}">
                    <a16:rowId xmlns:a16="http://schemas.microsoft.com/office/drawing/2014/main" val="10001"/>
                  </a:ext>
                </a:extLst>
              </a:tr>
              <a:tr h="106680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Process risk</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All risks associated with the manufacturing process that could have an effect on the product quality. Deviations arising from the process and how they impact on the properties of the product.</a:t>
                      </a:r>
                    </a:p>
                  </a:txBody>
                  <a:tcPr marL="0" marR="0" marT="0" marB="0" anchor="ctr">
                    <a:solidFill>
                      <a:schemeClr val="bg1">
                        <a:lumMod val="75000"/>
                      </a:schemeClr>
                    </a:solidFill>
                  </a:tcPr>
                </a:tc>
                <a:extLst>
                  <a:ext uri="{0D108BD9-81ED-4DB2-BD59-A6C34878D82A}">
                    <a16:rowId xmlns:a16="http://schemas.microsoft.com/office/drawing/2014/main" val="10002"/>
                  </a:ext>
                </a:extLst>
              </a:tr>
              <a:tr h="8382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Process Step</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Defined production step or production pro- cess as part of the overall process for the production of a product (e.g. machining,</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painting, plastic injection moulding.</a:t>
                      </a:r>
                    </a:p>
                  </a:txBody>
                  <a:tcPr marL="0" marR="0" marT="0" marB="0" anchor="ctr">
                    <a:solidFill>
                      <a:schemeClr val="bg1">
                        <a:lumMod val="65000"/>
                      </a:schemeClr>
                    </a:solidFill>
                  </a:tcPr>
                </a:tc>
                <a:extLst>
                  <a:ext uri="{0D108BD9-81ED-4DB2-BD59-A6C34878D82A}">
                    <a16:rowId xmlns:a16="http://schemas.microsoft.com/office/drawing/2014/main" val="10003"/>
                  </a:ext>
                </a:extLst>
              </a:tr>
              <a:tr h="6096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Product group</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Similar products with a comparable manufacturing process.</a:t>
                      </a:r>
                    </a:p>
                  </a:txBody>
                  <a:tcPr marL="0" marR="0" marT="0" marB="0" anchor="ctr">
                    <a:solidFill>
                      <a:schemeClr val="bg1">
                        <a:lumMod val="75000"/>
                      </a:schemeClr>
                    </a:solidFill>
                  </a:tcPr>
                </a:tc>
                <a:extLst>
                  <a:ext uri="{0D108BD9-81ED-4DB2-BD59-A6C34878D82A}">
                    <a16:rowId xmlns:a16="http://schemas.microsoft.com/office/drawing/2014/main" val="10004"/>
                  </a:ext>
                </a:extLst>
              </a:tr>
              <a:tr h="8382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Product risk</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Risk that a product deviates from the specifications and the possible resulting effects,</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e.g. to function, safety, installation.</a:t>
                      </a:r>
                    </a:p>
                  </a:txBody>
                  <a:tcPr marL="0" marR="0" marT="0" marB="0" anchor="ctr">
                    <a:solidFill>
                      <a:schemeClr val="bg1">
                        <a:lumMod val="65000"/>
                      </a:schemeClr>
                    </a:solidFill>
                  </a:tcPr>
                </a:tc>
                <a:extLst>
                  <a:ext uri="{0D108BD9-81ED-4DB2-BD59-A6C34878D82A}">
                    <a16:rowId xmlns:a16="http://schemas.microsoft.com/office/drawing/2014/main" val="10005"/>
                  </a:ext>
                </a:extLst>
              </a:tr>
              <a:tr h="5334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Production peak</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production peak is the number of units</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produced at maximal planned capacity.</a:t>
                      </a:r>
                    </a:p>
                  </a:txBody>
                  <a:tcPr marL="0" marR="0" marT="0" marB="0" anchor="ctr">
                    <a:solidFill>
                      <a:schemeClr val="bg1">
                        <a:lumMod val="75000"/>
                      </a:schemeClr>
                    </a:solidFill>
                  </a:tcPr>
                </a:tc>
                <a:extLst>
                  <a:ext uri="{0D108BD9-81ED-4DB2-BD59-A6C34878D82A}">
                    <a16:rowId xmlns:a16="http://schemas.microsoft.com/office/drawing/2014/main" val="10006"/>
                  </a:ext>
                </a:extLst>
              </a:tr>
              <a:tr h="4572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Prototype</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Sample for or functional tests and reliability</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tests.</a:t>
                      </a:r>
                    </a:p>
                  </a:txBody>
                  <a:tcPr marL="0" marR="0" marT="0" marB="0" anchor="ctr">
                    <a:solidFill>
                      <a:schemeClr val="bg1">
                        <a:lumMod val="65000"/>
                      </a:schemeClr>
                    </a:solidFill>
                  </a:tcPr>
                </a:tc>
                <a:extLst>
                  <a:ext uri="{0D108BD9-81ED-4DB2-BD59-A6C34878D82A}">
                    <a16:rowId xmlns:a16="http://schemas.microsoft.com/office/drawing/2014/main" val="10007"/>
                  </a:ext>
                </a:extLst>
              </a:tr>
            </a:tbl>
          </a:graphicData>
        </a:graphic>
      </p:graphicFrame>
      <p:sp>
        <p:nvSpPr>
          <p:cNvPr id="8" name="Slide Number Placeholder 9">
            <a:extLst>
              <a:ext uri="{FF2B5EF4-FFF2-40B4-BE49-F238E27FC236}">
                <a16:creationId xmlns:a16="http://schemas.microsoft.com/office/drawing/2014/main" id="{C3F3C68D-FDA8-4761-9C8E-96F2371332B9}"/>
              </a:ext>
            </a:extLst>
          </p:cNvPr>
          <p:cNvSpPr txBox="1">
            <a:spLocks/>
          </p:cNvSpPr>
          <p:nvPr/>
        </p:nvSpPr>
        <p:spPr>
          <a:xfrm>
            <a:off x="9067800" y="6406759"/>
            <a:ext cx="6096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124</a:t>
            </a:r>
          </a:p>
        </p:txBody>
      </p:sp>
    </p:spTree>
    <p:extLst>
      <p:ext uri="{BB962C8B-B14F-4D97-AF65-F5344CB8AC3E}">
        <p14:creationId xmlns:p14="http://schemas.microsoft.com/office/powerpoint/2010/main" val="32929718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1127641515"/>
              </p:ext>
            </p:extLst>
          </p:nvPr>
        </p:nvGraphicFramePr>
        <p:xfrm>
          <a:off x="76200" y="609603"/>
          <a:ext cx="8915400" cy="5570347"/>
        </p:xfrm>
        <a:graphic>
          <a:graphicData uri="http://schemas.openxmlformats.org/drawingml/2006/table">
            <a:tbl>
              <a:tblPr firstRow="1" bandRow="1">
                <a:tableStyleId>{5C22544A-7EE6-4342-B048-85BDC9FD1C3A}</a:tableStyleId>
              </a:tblPr>
              <a:tblGrid>
                <a:gridCol w="2962535">
                  <a:extLst>
                    <a:ext uri="{9D8B030D-6E8A-4147-A177-3AD203B41FA5}">
                      <a16:colId xmlns:a16="http://schemas.microsoft.com/office/drawing/2014/main" val="20000"/>
                    </a:ext>
                  </a:extLst>
                </a:gridCol>
                <a:gridCol w="5952865">
                  <a:extLst>
                    <a:ext uri="{9D8B030D-6E8A-4147-A177-3AD203B41FA5}">
                      <a16:colId xmlns:a16="http://schemas.microsoft.com/office/drawing/2014/main" val="20001"/>
                    </a:ext>
                  </a:extLst>
                </a:gridCol>
              </a:tblGrid>
              <a:tr h="358183">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470614">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QFD,</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Quality Function </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Deployment</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QFD is a quality tool developed in Japan in the seventies. It is used to determine customer requirements and their direct implementation within the technical specifications. The methodological approach is based on a separation of the customer requirements (what) of the technical product features and functionality (how).</a:t>
                      </a:r>
                    </a:p>
                  </a:txBody>
                  <a:tcPr marL="0" marR="0" marT="0" marB="0" anchor="ctr">
                    <a:solidFill>
                      <a:schemeClr val="bg1">
                        <a:lumMod val="65000"/>
                      </a:schemeClr>
                    </a:solidFill>
                  </a:tcPr>
                </a:tc>
                <a:extLst>
                  <a:ext uri="{0D108BD9-81ED-4DB2-BD59-A6C34878D82A}">
                    <a16:rowId xmlns:a16="http://schemas.microsoft.com/office/drawing/2014/main" val="10001"/>
                  </a:ext>
                </a:extLst>
              </a:tr>
              <a:tr h="1447800">
                <a:tc>
                  <a:txBody>
                    <a:bodyPr/>
                    <a:lstStyle/>
                    <a:p>
                      <a:pPr marL="67945">
                        <a:lnSpc>
                          <a:spcPct val="100000"/>
                        </a:lnSpc>
                        <a:spcAft>
                          <a:spcPts val="0"/>
                        </a:spcAft>
                      </a:pPr>
                      <a:r>
                        <a:rPr lang="en-IN" sz="1500" b="1" dirty="0">
                          <a:effectLst/>
                          <a:latin typeface="Montserrat" panose="00000500000000000000" pitchFamily="50" charset="0"/>
                          <a:ea typeface="Arial"/>
                          <a:cs typeface="Times New Roman"/>
                        </a:rPr>
                        <a:t>Quality Assurance Agreement</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A written quality assurance agreement providing all quality assurance measures for future deliveries between customers and suppliers. In this way the obligations regarding the quality of supply are regulated.</a:t>
                      </a:r>
                    </a:p>
                    <a:p>
                      <a:pPr marL="67310" marR="79375">
                        <a:lnSpc>
                          <a:spcPct val="100000"/>
                        </a:lnSpc>
                        <a:spcAft>
                          <a:spcPts val="0"/>
                        </a:spcAft>
                      </a:pPr>
                      <a:r>
                        <a:rPr lang="en-IN" sz="1500" b="1" dirty="0">
                          <a:effectLst/>
                          <a:latin typeface="Montserrat" panose="00000500000000000000" pitchFamily="50" charset="0"/>
                          <a:ea typeface="Arial"/>
                          <a:cs typeface="Times New Roman"/>
                        </a:rPr>
                        <a:t>Quality assurance agreements constitute a contractual agreement between customers</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and suppliers.</a:t>
                      </a:r>
                    </a:p>
                  </a:txBody>
                  <a:tcPr marL="0" marR="0" marT="0" marB="0" anchor="ctr">
                    <a:solidFill>
                      <a:schemeClr val="bg1">
                        <a:lumMod val="75000"/>
                      </a:schemeClr>
                    </a:solidFill>
                  </a:tcPr>
                </a:tc>
                <a:extLst>
                  <a:ext uri="{0D108BD9-81ED-4DB2-BD59-A6C34878D82A}">
                    <a16:rowId xmlns:a16="http://schemas.microsoft.com/office/drawing/2014/main" val="10002"/>
                  </a:ext>
                </a:extLst>
              </a:tr>
              <a:tr h="5334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Red Rabbit</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Monitoring of error testing using a part with</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defined deviations from the specifications.</a:t>
                      </a:r>
                    </a:p>
                  </a:txBody>
                  <a:tcPr marL="0" marR="0" marT="0" marB="0" anchor="ctr">
                    <a:solidFill>
                      <a:schemeClr val="bg1">
                        <a:lumMod val="65000"/>
                      </a:schemeClr>
                    </a:solidFill>
                  </a:tcPr>
                </a:tc>
                <a:extLst>
                  <a:ext uri="{0D108BD9-81ED-4DB2-BD59-A6C34878D82A}">
                    <a16:rowId xmlns:a16="http://schemas.microsoft.com/office/drawing/2014/main" val="10003"/>
                  </a:ext>
                </a:extLst>
              </a:tr>
              <a:tr h="6858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Required Supplier</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When an organisation manufactures modules and must use parts from a supplier stipulated by the customer, then this supplier is a required supplier.</a:t>
                      </a:r>
                    </a:p>
                  </a:txBody>
                  <a:tcPr marL="0" marR="0" marT="0" marB="0" anchor="ctr">
                    <a:solidFill>
                      <a:schemeClr val="bg1">
                        <a:lumMod val="75000"/>
                      </a:schemeClr>
                    </a:solidFill>
                  </a:tcPr>
                </a:tc>
                <a:extLst>
                  <a:ext uri="{0D108BD9-81ED-4DB2-BD59-A6C34878D82A}">
                    <a16:rowId xmlns:a16="http://schemas.microsoft.com/office/drawing/2014/main" val="10004"/>
                  </a:ext>
                </a:extLst>
              </a:tr>
              <a:tr h="107455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US" sz="1500" b="1" dirty="0">
                          <a:effectLst/>
                          <a:latin typeface="Montserrat" panose="00000500000000000000" pitchFamily="50" charset="0"/>
                          <a:ea typeface="Arial"/>
                          <a:cs typeface="Times New Roman"/>
                        </a:rPr>
                        <a:t>Risk</a:t>
                      </a:r>
                      <a:endParaRPr lang="en-IN" sz="15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Risks must be anticipated and estimated (from their probability and extent of dam- age, often expressed in possible cost). Also</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to consider are the technical, economic, political and socio-cultural risks.</a:t>
                      </a:r>
                    </a:p>
                  </a:txBody>
                  <a:tcPr marL="0" marR="0" marT="0" marB="0" anchor="ctr">
                    <a:solidFill>
                      <a:schemeClr val="bg1">
                        <a:lumMod val="65000"/>
                      </a:schemeClr>
                    </a:solidFill>
                  </a:tcPr>
                </a:tc>
                <a:extLst>
                  <a:ext uri="{0D108BD9-81ED-4DB2-BD59-A6C34878D82A}">
                    <a16:rowId xmlns:a16="http://schemas.microsoft.com/office/drawing/2014/main" val="10005"/>
                  </a:ext>
                </a:extLst>
              </a:tr>
            </a:tbl>
          </a:graphicData>
        </a:graphic>
      </p:graphicFrame>
      <p:sp>
        <p:nvSpPr>
          <p:cNvPr id="8" name="Slide Number Placeholder 9">
            <a:extLst>
              <a:ext uri="{FF2B5EF4-FFF2-40B4-BE49-F238E27FC236}">
                <a16:creationId xmlns:a16="http://schemas.microsoft.com/office/drawing/2014/main" id="{AFA18EAE-2D96-4E40-A467-B3FA9F3063FE}"/>
              </a:ext>
            </a:extLst>
          </p:cNvPr>
          <p:cNvSpPr txBox="1">
            <a:spLocks/>
          </p:cNvSpPr>
          <p:nvPr/>
        </p:nvSpPr>
        <p:spPr>
          <a:xfrm>
            <a:off x="9067800" y="6406759"/>
            <a:ext cx="6096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125</a:t>
            </a:r>
          </a:p>
        </p:txBody>
      </p:sp>
    </p:spTree>
    <p:extLst>
      <p:ext uri="{BB962C8B-B14F-4D97-AF65-F5344CB8AC3E}">
        <p14:creationId xmlns:p14="http://schemas.microsoft.com/office/powerpoint/2010/main" val="34073279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652955651"/>
              </p:ext>
            </p:extLst>
          </p:nvPr>
        </p:nvGraphicFramePr>
        <p:xfrm>
          <a:off x="76200" y="611749"/>
          <a:ext cx="8991600" cy="5712851"/>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363781">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100567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Risk assessment</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Risks must be anticipated and estimated (from probabilities of occurrence and amount of damage, often in terms of possible costs). To be considered</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are technical, economic, political and socio-cultural risks.</a:t>
                      </a:r>
                    </a:p>
                  </a:txBody>
                  <a:tcPr marL="0" marR="0" marT="0" marB="0" anchor="ctr">
                    <a:solidFill>
                      <a:schemeClr val="bg1">
                        <a:lumMod val="65000"/>
                      </a:schemeClr>
                    </a:solidFill>
                  </a:tcPr>
                </a:tc>
                <a:extLst>
                  <a:ext uri="{0D108BD9-81ED-4DB2-BD59-A6C34878D82A}">
                    <a16:rowId xmlns:a16="http://schemas.microsoft.com/office/drawing/2014/main" val="10001"/>
                  </a:ext>
                </a:extLst>
              </a:tr>
              <a:tr h="7620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Shainin</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Test-based method (named after Shainin) used to identify relevant factors through the</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use of different measurement methods and experiments.</a:t>
                      </a:r>
                    </a:p>
                  </a:txBody>
                  <a:tcPr marL="0" marR="0" marT="0" marB="0" anchor="ctr">
                    <a:solidFill>
                      <a:schemeClr val="bg1">
                        <a:lumMod val="75000"/>
                      </a:schemeClr>
                    </a:solidFill>
                  </a:tcPr>
                </a:tc>
                <a:extLst>
                  <a:ext uri="{0D108BD9-81ED-4DB2-BD59-A6C34878D82A}">
                    <a16:rowId xmlns:a16="http://schemas.microsoft.com/office/drawing/2014/main" val="10002"/>
                  </a:ext>
                </a:extLst>
              </a:tr>
              <a:tr h="9906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Skip Lot</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method of sampling inspection in which some lots will be accepted within a group without examination if the results of the sampling tests at a specified number of</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immediately preceding lots, meet defined criteria.</a:t>
                      </a:r>
                    </a:p>
                  </a:txBody>
                  <a:tcPr marL="0" marR="0" marT="0" marB="0" anchor="ctr">
                    <a:solidFill>
                      <a:schemeClr val="bg1">
                        <a:lumMod val="65000"/>
                      </a:schemeClr>
                    </a:solidFill>
                  </a:tcPr>
                </a:tc>
                <a:extLst>
                  <a:ext uri="{0D108BD9-81ED-4DB2-BD59-A6C34878D82A}">
                    <a16:rowId xmlns:a16="http://schemas.microsoft.com/office/drawing/2014/main" val="10003"/>
                  </a:ext>
                </a:extLst>
              </a:tr>
              <a:tr h="3048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SOP,</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Start of Production</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Start of the serial production.</a:t>
                      </a:r>
                    </a:p>
                  </a:txBody>
                  <a:tcPr marL="0" marR="0" marT="0" marB="0" anchor="ctr">
                    <a:solidFill>
                      <a:schemeClr val="bg1">
                        <a:lumMod val="75000"/>
                      </a:schemeClr>
                    </a:solidFill>
                  </a:tcPr>
                </a:tc>
                <a:extLst>
                  <a:ext uri="{0D108BD9-81ED-4DB2-BD59-A6C34878D82A}">
                    <a16:rowId xmlns:a16="http://schemas.microsoft.com/office/drawing/2014/main" val="10004"/>
                  </a:ext>
                </a:extLst>
              </a:tr>
              <a:tr h="818507">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SPC,</a:t>
                      </a:r>
                    </a:p>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Statistical process control</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Statistical process control, improved with the help of statistical methods, the quality of</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production and service processes.</a:t>
                      </a:r>
                    </a:p>
                  </a:txBody>
                  <a:tcPr marL="0" marR="0" marT="0" marB="0" anchor="ctr">
                    <a:solidFill>
                      <a:schemeClr val="bg1">
                        <a:lumMod val="65000"/>
                      </a:schemeClr>
                    </a:solidFill>
                  </a:tcPr>
                </a:tc>
                <a:extLst>
                  <a:ext uri="{0D108BD9-81ED-4DB2-BD59-A6C34878D82A}">
                    <a16:rowId xmlns:a16="http://schemas.microsoft.com/office/drawing/2014/main" val="10005"/>
                  </a:ext>
                </a:extLst>
              </a:tr>
              <a:tr h="1467493">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Start of Production</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The primary goal of the start of production phase is to convert a new product from the laboratory like conditions to a stable product series. This phase begins as soon as the integration of all product components in prototype is successful and ends with the</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ability to produce the desired quality and quantity.</a:t>
                      </a:r>
                    </a:p>
                  </a:txBody>
                  <a:tcPr marL="0" marR="0" marT="0" marB="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FB1B3D89-47D3-4732-8D9C-89C803389C60}"/>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126</a:t>
            </a:r>
          </a:p>
        </p:txBody>
      </p:sp>
    </p:spTree>
    <p:extLst>
      <p:ext uri="{BB962C8B-B14F-4D97-AF65-F5344CB8AC3E}">
        <p14:creationId xmlns:p14="http://schemas.microsoft.com/office/powerpoint/2010/main" val="18353777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2800" b="1" u="sng" dirty="0">
                <a:solidFill>
                  <a:schemeClr val="tx1">
                    <a:lumMod val="65000"/>
                    <a:lumOff val="35000"/>
                  </a:schemeClr>
                </a:solidFill>
                <a:latin typeface="Montserrat" panose="00000500000000000000" pitchFamily="50" charset="0"/>
              </a:rPr>
              <a:t>Terms &amp; Definitions:</a:t>
            </a:r>
          </a:p>
        </p:txBody>
      </p:sp>
      <p:graphicFrame>
        <p:nvGraphicFramePr>
          <p:cNvPr id="7" name="Table 6"/>
          <p:cNvGraphicFramePr>
            <a:graphicFrameLocks noGrp="1"/>
          </p:cNvGraphicFramePr>
          <p:nvPr>
            <p:extLst>
              <p:ext uri="{D42A27DB-BD31-4B8C-83A1-F6EECF244321}">
                <p14:modId xmlns:p14="http://schemas.microsoft.com/office/powerpoint/2010/main" val="3570363028"/>
              </p:ext>
            </p:extLst>
          </p:nvPr>
        </p:nvGraphicFramePr>
        <p:xfrm>
          <a:off x="76200" y="672709"/>
          <a:ext cx="8991600" cy="5560451"/>
        </p:xfrm>
        <a:graphic>
          <a:graphicData uri="http://schemas.openxmlformats.org/drawingml/2006/table">
            <a:tbl>
              <a:tblPr firstRow="1" bandRow="1">
                <a:tableStyleId>{5C22544A-7EE6-4342-B048-85BDC9FD1C3A}</a:tableStyleId>
              </a:tblPr>
              <a:tblGrid>
                <a:gridCol w="2987856">
                  <a:extLst>
                    <a:ext uri="{9D8B030D-6E8A-4147-A177-3AD203B41FA5}">
                      <a16:colId xmlns:a16="http://schemas.microsoft.com/office/drawing/2014/main" val="20000"/>
                    </a:ext>
                  </a:extLst>
                </a:gridCol>
                <a:gridCol w="6003744">
                  <a:extLst>
                    <a:ext uri="{9D8B030D-6E8A-4147-A177-3AD203B41FA5}">
                      <a16:colId xmlns:a16="http://schemas.microsoft.com/office/drawing/2014/main" val="20001"/>
                    </a:ext>
                  </a:extLst>
                </a:gridCol>
              </a:tblGrid>
              <a:tr h="363781">
                <a:tc>
                  <a:txBody>
                    <a:bodyPr/>
                    <a:lstStyle/>
                    <a:p>
                      <a:pPr algn="l"/>
                      <a:r>
                        <a:rPr lang="en-US" sz="1500" b="1" dirty="0">
                          <a:latin typeface="Montserrat" panose="00000500000000000000" pitchFamily="50" charset="0"/>
                        </a:rPr>
                        <a:t>Terms</a:t>
                      </a:r>
                      <a:endParaRPr lang="en-IN" sz="15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kern="1200" dirty="0">
                          <a:solidFill>
                            <a:schemeClr val="bg1"/>
                          </a:solidFill>
                          <a:latin typeface="Montserrat" panose="00000500000000000000" pitchFamily="50" charset="0"/>
                          <a:ea typeface="+mn-ea"/>
                          <a:cs typeface="+mn-cs"/>
                        </a:rPr>
                        <a:t>Definitions</a:t>
                      </a:r>
                      <a:endParaRPr lang="en-IN" sz="15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86851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Straight run</a:t>
                      </a:r>
                    </a:p>
                  </a:txBody>
                  <a:tcPr marL="0" marR="0" marT="0" marB="0" anchor="ctr">
                    <a:solidFill>
                      <a:schemeClr val="bg1">
                        <a:lumMod val="65000"/>
                      </a:schemeClr>
                    </a:solidFill>
                  </a:tcPr>
                </a:tc>
                <a:tc>
                  <a:txBody>
                    <a:bodyPr/>
                    <a:lstStyle/>
                    <a:p>
                      <a:pPr marL="67310" marR="80010">
                        <a:lnSpc>
                          <a:spcPct val="100000"/>
                        </a:lnSpc>
                        <a:spcAft>
                          <a:spcPts val="0"/>
                        </a:spcAft>
                      </a:pPr>
                      <a:r>
                        <a:rPr lang="en-IN" sz="1500" b="1" dirty="0">
                          <a:effectLst/>
                          <a:latin typeface="Montserrat" panose="00000500000000000000" pitchFamily="50" charset="0"/>
                          <a:ea typeface="Arial"/>
                          <a:cs typeface="Times New Roman"/>
                        </a:rPr>
                        <a:t>Percentage of results that are correct in the first process run and do not require reworking (corresponds to first pass yield, first time through quality).</a:t>
                      </a:r>
                    </a:p>
                  </a:txBody>
                  <a:tcPr marL="0" marR="0" marT="0" marB="0" anchor="ctr">
                    <a:solidFill>
                      <a:schemeClr val="bg1">
                        <a:lumMod val="65000"/>
                      </a:schemeClr>
                    </a:solidFill>
                  </a:tcPr>
                </a:tc>
                <a:extLst>
                  <a:ext uri="{0D108BD9-81ED-4DB2-BD59-A6C34878D82A}">
                    <a16:rowId xmlns:a16="http://schemas.microsoft.com/office/drawing/2014/main" val="10001"/>
                  </a:ext>
                </a:extLst>
              </a:tr>
              <a:tr h="818507">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Sustainability</a:t>
                      </a:r>
                    </a:p>
                  </a:txBody>
                  <a:tcPr marL="0" marR="0" marT="0" marB="0" anchor="ctr">
                    <a:solidFill>
                      <a:schemeClr val="bg1">
                        <a:lumMod val="75000"/>
                      </a:schemeClr>
                    </a:solidFill>
                  </a:tcPr>
                </a:tc>
                <a:tc>
                  <a:txBody>
                    <a:bodyPr/>
                    <a:lstStyle/>
                    <a:p>
                      <a:pPr marL="67310" marR="79375">
                        <a:lnSpc>
                          <a:spcPct val="100000"/>
                        </a:lnSpc>
                        <a:spcAft>
                          <a:spcPts val="0"/>
                        </a:spcAft>
                      </a:pPr>
                      <a:r>
                        <a:rPr lang="en-IN" sz="1500" b="1" dirty="0">
                          <a:effectLst/>
                          <a:latin typeface="Montserrat" panose="00000500000000000000" pitchFamily="50" charset="0"/>
                          <a:ea typeface="Arial"/>
                          <a:cs typeface="Times New Roman"/>
                        </a:rPr>
                        <a:t>Sustainability in the business context includes the safeguard of requirements regarding environmental protection, occupational safety and social standards as well as</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long-term profit orientation.</a:t>
                      </a:r>
                    </a:p>
                  </a:txBody>
                  <a:tcPr marL="0" marR="0" marT="0" marB="0" anchor="ctr">
                    <a:solidFill>
                      <a:schemeClr val="bg1">
                        <a:lumMod val="75000"/>
                      </a:schemeClr>
                    </a:solidFill>
                  </a:tcPr>
                </a:tc>
                <a:extLst>
                  <a:ext uri="{0D108BD9-81ED-4DB2-BD59-A6C34878D82A}">
                    <a16:rowId xmlns:a16="http://schemas.microsoft.com/office/drawing/2014/main" val="10002"/>
                  </a:ext>
                </a:extLst>
              </a:tr>
              <a:tr h="6858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Taguchi</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Test-based method (named after Taguchi)</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that helps design robust systems, products and processes.</a:t>
                      </a:r>
                    </a:p>
                  </a:txBody>
                  <a:tcPr marL="0" marR="0" marT="0" marB="0" anchor="ctr">
                    <a:solidFill>
                      <a:schemeClr val="bg1">
                        <a:lumMod val="65000"/>
                      </a:schemeClr>
                    </a:solidFill>
                  </a:tcPr>
                </a:tc>
                <a:extLst>
                  <a:ext uri="{0D108BD9-81ED-4DB2-BD59-A6C34878D82A}">
                    <a16:rowId xmlns:a16="http://schemas.microsoft.com/office/drawing/2014/main" val="10003"/>
                  </a:ext>
                </a:extLst>
              </a:tr>
              <a:tr h="91440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Validation</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Validation is the uses of objective evidence to confirm that the requirements which define an intended use or application have been met.</a:t>
                      </a:r>
                    </a:p>
                  </a:txBody>
                  <a:tcPr marL="0" marR="0" marT="0" marB="0" anchor="ctr">
                    <a:solidFill>
                      <a:schemeClr val="bg1">
                        <a:lumMod val="75000"/>
                      </a:schemeClr>
                    </a:solidFill>
                  </a:tcPr>
                </a:tc>
                <a:extLst>
                  <a:ext uri="{0D108BD9-81ED-4DB2-BD59-A6C34878D82A}">
                    <a16:rowId xmlns:a16="http://schemas.microsoft.com/office/drawing/2014/main" val="10004"/>
                  </a:ext>
                </a:extLst>
              </a:tr>
              <a:tr h="818507">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VDA Maturity Level Assurance for New Parts</a:t>
                      </a:r>
                    </a:p>
                  </a:txBody>
                  <a:tcPr marL="0" marR="0" marT="0" marB="0" anchor="ctr">
                    <a:solidFill>
                      <a:schemeClr val="bg1">
                        <a:lumMod val="6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Continuous tracking of the maturity level of new parts in conjunction with an objective assessment of the product and production process maturity at agreed times during the</a:t>
                      </a:r>
                      <a:r>
                        <a:rPr lang="en-IN" sz="1500" b="1" baseline="0" dirty="0">
                          <a:effectLst/>
                          <a:latin typeface="Montserrat" panose="00000500000000000000" pitchFamily="50" charset="0"/>
                          <a:ea typeface="Arial"/>
                          <a:cs typeface="Times New Roman"/>
                        </a:rPr>
                        <a:t> </a:t>
                      </a:r>
                      <a:r>
                        <a:rPr lang="en-IN" sz="1500" b="1" dirty="0">
                          <a:effectLst/>
                          <a:latin typeface="Montserrat" panose="00000500000000000000" pitchFamily="50" charset="0"/>
                          <a:ea typeface="Arial"/>
                          <a:cs typeface="Times New Roman"/>
                        </a:rPr>
                        <a:t>product implementation process.</a:t>
                      </a:r>
                    </a:p>
                  </a:txBody>
                  <a:tcPr marL="0" marR="0" marT="0" marB="0" anchor="ctr">
                    <a:solidFill>
                      <a:schemeClr val="bg1">
                        <a:lumMod val="65000"/>
                      </a:schemeClr>
                    </a:solidFill>
                  </a:tcPr>
                </a:tc>
                <a:extLst>
                  <a:ext uri="{0D108BD9-81ED-4DB2-BD59-A6C34878D82A}">
                    <a16:rowId xmlns:a16="http://schemas.microsoft.com/office/drawing/2014/main" val="10005"/>
                  </a:ext>
                </a:extLst>
              </a:tr>
              <a:tr h="899160">
                <a:tc>
                  <a:txBody>
                    <a:bodyPr/>
                    <a:lstStyle/>
                    <a:p>
                      <a:pPr marL="67945" marR="0" indent="0" algn="l" defTabSz="957816" rtl="0" eaLnBrk="1" fontAlgn="auto" latinLnBrk="0" hangingPunct="1">
                        <a:lnSpc>
                          <a:spcPct val="100000"/>
                        </a:lnSpc>
                        <a:spcBef>
                          <a:spcPts val="0"/>
                        </a:spcBef>
                        <a:spcAft>
                          <a:spcPts val="0"/>
                        </a:spcAft>
                        <a:buClrTx/>
                        <a:buSzTx/>
                        <a:buFontTx/>
                        <a:buNone/>
                        <a:tabLst/>
                        <a:defRPr/>
                      </a:pPr>
                      <a:r>
                        <a:rPr lang="en-IN" sz="1500" b="1" dirty="0">
                          <a:effectLst/>
                          <a:latin typeface="Montserrat" panose="00000500000000000000" pitchFamily="50" charset="0"/>
                          <a:ea typeface="Arial"/>
                          <a:cs typeface="Times New Roman"/>
                        </a:rPr>
                        <a:t>Verification</a:t>
                      </a:r>
                    </a:p>
                  </a:txBody>
                  <a:tcPr marL="0" marR="0" marT="0" marB="0" anchor="ctr">
                    <a:solidFill>
                      <a:schemeClr val="bg1">
                        <a:lumMod val="75000"/>
                      </a:schemeClr>
                    </a:solidFill>
                  </a:tcPr>
                </a:tc>
                <a:tc>
                  <a:txBody>
                    <a:bodyPr/>
                    <a:lstStyle/>
                    <a:p>
                      <a:pPr marL="67310" marR="104140" algn="just">
                        <a:lnSpc>
                          <a:spcPct val="100000"/>
                        </a:lnSpc>
                        <a:spcAft>
                          <a:spcPts val="0"/>
                        </a:spcAft>
                      </a:pPr>
                      <a:r>
                        <a:rPr lang="en-IN" sz="1500" b="1" dirty="0">
                          <a:effectLst/>
                          <a:latin typeface="Montserrat" panose="00000500000000000000" pitchFamily="50" charset="0"/>
                          <a:ea typeface="Arial"/>
                          <a:cs typeface="Times New Roman"/>
                        </a:rPr>
                        <a:t>Verification is the use of objective evidence to confirm that specified requirements have</a:t>
                      </a:r>
                    </a:p>
                    <a:p>
                      <a:pPr marL="67310" marR="104140" algn="just">
                        <a:lnSpc>
                          <a:spcPct val="100000"/>
                        </a:lnSpc>
                        <a:spcAft>
                          <a:spcPts val="0"/>
                        </a:spcAft>
                      </a:pPr>
                      <a:r>
                        <a:rPr lang="en-IN" sz="1500" b="1" dirty="0">
                          <a:effectLst/>
                          <a:latin typeface="Montserrat" panose="00000500000000000000" pitchFamily="50" charset="0"/>
                          <a:ea typeface="Arial"/>
                          <a:cs typeface="Times New Roman"/>
                        </a:rPr>
                        <a:t>been met.</a:t>
                      </a:r>
                    </a:p>
                  </a:txBody>
                  <a:tcPr marL="0" marR="0" marT="0" marB="0" anchor="ctr">
                    <a:solidFill>
                      <a:schemeClr val="bg1">
                        <a:lumMod val="75000"/>
                      </a:schemeClr>
                    </a:solidFill>
                  </a:tcPr>
                </a:tc>
                <a:extLst>
                  <a:ext uri="{0D108BD9-81ED-4DB2-BD59-A6C34878D82A}">
                    <a16:rowId xmlns:a16="http://schemas.microsoft.com/office/drawing/2014/main" val="10006"/>
                  </a:ext>
                </a:extLst>
              </a:tr>
            </a:tbl>
          </a:graphicData>
        </a:graphic>
      </p:graphicFrame>
      <p:sp>
        <p:nvSpPr>
          <p:cNvPr id="8" name="Slide Number Placeholder 9">
            <a:extLst>
              <a:ext uri="{FF2B5EF4-FFF2-40B4-BE49-F238E27FC236}">
                <a16:creationId xmlns:a16="http://schemas.microsoft.com/office/drawing/2014/main" id="{FA8907E2-E5A7-4387-A476-D5B834027DEA}"/>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127</a:t>
            </a:r>
          </a:p>
        </p:txBody>
      </p:sp>
    </p:spTree>
    <p:extLst>
      <p:ext uri="{BB962C8B-B14F-4D97-AF65-F5344CB8AC3E}">
        <p14:creationId xmlns:p14="http://schemas.microsoft.com/office/powerpoint/2010/main" val="2549460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8255000" cy="597696"/>
          </a:xfrm>
        </p:spPr>
        <p:txBody>
          <a:bodyPr>
            <a:noAutofit/>
          </a:bodyPr>
          <a:lstStyle/>
          <a:p>
            <a:pPr algn="l"/>
            <a:r>
              <a:rPr lang="en-IN" sz="3400" b="1" u="sng" dirty="0">
                <a:solidFill>
                  <a:schemeClr val="tx1">
                    <a:lumMod val="65000"/>
                    <a:lumOff val="35000"/>
                  </a:schemeClr>
                </a:solidFill>
                <a:latin typeface="Montserrat" panose="00000500000000000000" pitchFamily="50" charset="0"/>
              </a:rPr>
              <a:t>Abbreviations:</a:t>
            </a:r>
          </a:p>
        </p:txBody>
      </p:sp>
      <p:graphicFrame>
        <p:nvGraphicFramePr>
          <p:cNvPr id="7" name="Table 6"/>
          <p:cNvGraphicFramePr>
            <a:graphicFrameLocks noGrp="1"/>
          </p:cNvGraphicFramePr>
          <p:nvPr>
            <p:extLst>
              <p:ext uri="{D42A27DB-BD31-4B8C-83A1-F6EECF244321}">
                <p14:modId xmlns:p14="http://schemas.microsoft.com/office/powerpoint/2010/main" val="989219969"/>
              </p:ext>
            </p:extLst>
          </p:nvPr>
        </p:nvGraphicFramePr>
        <p:xfrm>
          <a:off x="228600" y="990600"/>
          <a:ext cx="8915401" cy="5146822"/>
        </p:xfrm>
        <a:graphic>
          <a:graphicData uri="http://schemas.openxmlformats.org/drawingml/2006/table">
            <a:tbl>
              <a:tblPr firstRow="1" bandRow="1">
                <a:tableStyleId>{5C22544A-7EE6-4342-B048-85BDC9FD1C3A}</a:tableStyleId>
              </a:tblPr>
              <a:tblGrid>
                <a:gridCol w="1656844">
                  <a:extLst>
                    <a:ext uri="{9D8B030D-6E8A-4147-A177-3AD203B41FA5}">
                      <a16:colId xmlns:a16="http://schemas.microsoft.com/office/drawing/2014/main" val="20000"/>
                    </a:ext>
                  </a:extLst>
                </a:gridCol>
                <a:gridCol w="7258557">
                  <a:extLst>
                    <a:ext uri="{9D8B030D-6E8A-4147-A177-3AD203B41FA5}">
                      <a16:colId xmlns:a16="http://schemas.microsoft.com/office/drawing/2014/main" val="20001"/>
                    </a:ext>
                  </a:extLst>
                </a:gridCol>
              </a:tblGrid>
              <a:tr h="546491">
                <a:tc>
                  <a:txBody>
                    <a:bodyPr/>
                    <a:lstStyle/>
                    <a:p>
                      <a:pPr algn="l"/>
                      <a:r>
                        <a:rPr lang="en-US" sz="1400" b="1" dirty="0">
                          <a:latin typeface="Montserrat" panose="00000500000000000000" pitchFamily="50" charset="0"/>
                        </a:rPr>
                        <a:t>Abbreviations</a:t>
                      </a:r>
                      <a:endParaRPr lang="en-IN" sz="1400" b="1" dirty="0">
                        <a:latin typeface="Montserrat" panose="00000500000000000000" pitchFamily="50" charset="0"/>
                      </a:endParaRPr>
                    </a:p>
                  </a:txBody>
                  <a:tcPr marL="99060" marR="99060" anchor="ct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ontserrat" panose="00000500000000000000" pitchFamily="50" charset="0"/>
                          <a:ea typeface="+mn-ea"/>
                          <a:cs typeface="+mn-cs"/>
                        </a:rPr>
                        <a:t>Definitions</a:t>
                      </a:r>
                      <a:endParaRPr lang="en-IN" sz="1400" b="1" kern="1200" dirty="0">
                        <a:solidFill>
                          <a:schemeClr val="bg1"/>
                        </a:solidFill>
                        <a:latin typeface="Montserrat" panose="00000500000000000000" pitchFamily="50" charset="0"/>
                        <a:ea typeface="+mn-ea"/>
                        <a:cs typeface="+mn-cs"/>
                      </a:endParaRPr>
                    </a:p>
                  </a:txBody>
                  <a:tcPr marL="99060" marR="99060" anchor="ctr">
                    <a:solidFill>
                      <a:schemeClr val="accent6">
                        <a:lumMod val="75000"/>
                      </a:schemeClr>
                    </a:solidFill>
                  </a:tcPr>
                </a:tc>
                <a:extLst>
                  <a:ext uri="{0D108BD9-81ED-4DB2-BD59-A6C34878D82A}">
                    <a16:rowId xmlns:a16="http://schemas.microsoft.com/office/drawing/2014/main" val="10000"/>
                  </a:ext>
                </a:extLst>
              </a:tr>
              <a:tr h="485531">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CAx</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Computer-aided x</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1"/>
                  </a:ext>
                </a:extLst>
              </a:tr>
              <a:tr h="381000">
                <a:tc>
                  <a:txBody>
                    <a:bodyPr/>
                    <a:lstStyle/>
                    <a:p>
                      <a:pPr marL="43815">
                        <a:lnSpc>
                          <a:spcPct val="100000"/>
                        </a:lnSpc>
                        <a:spcAft>
                          <a:spcPts val="0"/>
                        </a:spcAft>
                      </a:pPr>
                      <a:r>
                        <a:rPr lang="en-US" sz="1400" b="1">
                          <a:effectLst/>
                          <a:latin typeface="Montserrat" panose="00000500000000000000" pitchFamily="50" charset="0"/>
                          <a:ea typeface="Arial"/>
                          <a:cs typeface="Times New Roman"/>
                        </a:rPr>
                        <a:t>EDP</a:t>
                      </a:r>
                      <a:endParaRPr lang="en-IN" sz="1200" b="1">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a:lnSpc>
                          <a:spcPct val="100000"/>
                        </a:lnSpc>
                        <a:spcAft>
                          <a:spcPts val="0"/>
                        </a:spcAft>
                      </a:pPr>
                      <a:r>
                        <a:rPr lang="en-US" sz="1400" b="1" i="0">
                          <a:solidFill>
                            <a:schemeClr val="tx1"/>
                          </a:solidFill>
                          <a:effectLst/>
                          <a:latin typeface="Montserrat" panose="00000500000000000000" pitchFamily="50" charset="0"/>
                          <a:ea typeface="Arial"/>
                          <a:cs typeface="Times New Roman"/>
                        </a:rPr>
                        <a:t>Electronic data processing</a:t>
                      </a:r>
                      <a:endParaRPr lang="en-IN" sz="1200" b="1" i="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2"/>
                  </a:ext>
                </a:extLst>
              </a:tr>
              <a:tr h="381000">
                <a:tc>
                  <a:txBody>
                    <a:bodyPr/>
                    <a:lstStyle/>
                    <a:p>
                      <a:pPr marL="43815">
                        <a:lnSpc>
                          <a:spcPct val="100000"/>
                        </a:lnSpc>
                        <a:spcAft>
                          <a:spcPts val="0"/>
                        </a:spcAft>
                      </a:pPr>
                      <a:r>
                        <a:rPr lang="en-US" sz="1400" b="1">
                          <a:effectLst/>
                          <a:latin typeface="Montserrat" panose="00000500000000000000" pitchFamily="50" charset="0"/>
                          <a:ea typeface="Arial"/>
                          <a:cs typeface="Times New Roman"/>
                        </a:rPr>
                        <a:t>ESD</a:t>
                      </a:r>
                      <a:endParaRPr lang="en-IN" sz="1200" b="1">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a:lnSpc>
                          <a:spcPct val="100000"/>
                        </a:lnSpc>
                        <a:spcAft>
                          <a:spcPts val="0"/>
                        </a:spcAft>
                      </a:pPr>
                      <a:r>
                        <a:rPr lang="en-US" sz="1400" b="1" i="0">
                          <a:solidFill>
                            <a:schemeClr val="tx1"/>
                          </a:solidFill>
                          <a:effectLst/>
                          <a:latin typeface="Montserrat" panose="00000500000000000000" pitchFamily="50" charset="0"/>
                          <a:ea typeface="Arial"/>
                          <a:cs typeface="Times New Roman"/>
                        </a:rPr>
                        <a:t>Electrostatic discharge</a:t>
                      </a:r>
                      <a:endParaRPr lang="en-IN" sz="1200" b="1" i="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3"/>
                  </a:ext>
                </a:extLst>
              </a:tr>
              <a:tr h="304800">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IEC</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a:lnSpc>
                          <a:spcPct val="100000"/>
                        </a:lnSpc>
                        <a:spcAft>
                          <a:spcPts val="0"/>
                        </a:spcAft>
                      </a:pPr>
                      <a:r>
                        <a:rPr lang="en-US" sz="1400" b="1" i="0">
                          <a:solidFill>
                            <a:schemeClr val="tx1"/>
                          </a:solidFill>
                          <a:effectLst/>
                          <a:latin typeface="Montserrat" panose="00000500000000000000" pitchFamily="50" charset="0"/>
                          <a:ea typeface="Arial"/>
                          <a:cs typeface="Times New Roman"/>
                        </a:rPr>
                        <a:t>International Electrotechnical Commission</a:t>
                      </a:r>
                      <a:endParaRPr lang="en-IN" sz="1200" b="1" i="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4"/>
                  </a:ext>
                </a:extLst>
              </a:tr>
              <a:tr h="381000">
                <a:tc>
                  <a:txBody>
                    <a:bodyPr/>
                    <a:lstStyle/>
                    <a:p>
                      <a:pPr marL="43815">
                        <a:lnSpc>
                          <a:spcPct val="100000"/>
                        </a:lnSpc>
                        <a:spcAft>
                          <a:spcPts val="0"/>
                        </a:spcAft>
                      </a:pPr>
                      <a:r>
                        <a:rPr lang="en-US" sz="1400" b="1" dirty="0" err="1">
                          <a:effectLst/>
                          <a:latin typeface="Montserrat" panose="00000500000000000000" pitchFamily="50" charset="0"/>
                          <a:ea typeface="Arial"/>
                          <a:cs typeface="Times New Roman"/>
                        </a:rPr>
                        <a:t>inkl</a:t>
                      </a:r>
                      <a:r>
                        <a:rPr lang="en-US" sz="1400" b="1" dirty="0">
                          <a:effectLst/>
                          <a:latin typeface="Montserrat" panose="00000500000000000000" pitchFamily="50" charset="0"/>
                          <a:ea typeface="Arial"/>
                          <a:cs typeface="Times New Roman"/>
                        </a:rPr>
                        <a:t>.</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a:lnSpc>
                          <a:spcPct val="100000"/>
                        </a:lnSpc>
                        <a:spcAft>
                          <a:spcPts val="0"/>
                        </a:spcAft>
                      </a:pPr>
                      <a:r>
                        <a:rPr lang="en-US" sz="1400" b="1" i="0" dirty="0" err="1">
                          <a:solidFill>
                            <a:schemeClr val="tx1"/>
                          </a:solidFill>
                          <a:effectLst/>
                          <a:latin typeface="Montserrat" panose="00000500000000000000" pitchFamily="50" charset="0"/>
                          <a:ea typeface="Arial"/>
                          <a:cs typeface="Times New Roman"/>
                        </a:rPr>
                        <a:t>Inklusive</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5"/>
                  </a:ext>
                </a:extLst>
              </a:tr>
              <a:tr h="381000">
                <a:tc>
                  <a:txBody>
                    <a:bodyPr/>
                    <a:lstStyle/>
                    <a:p>
                      <a:pPr marL="43815">
                        <a:lnSpc>
                          <a:spcPct val="100000"/>
                        </a:lnSpc>
                        <a:spcAft>
                          <a:spcPts val="0"/>
                        </a:spcAft>
                      </a:pPr>
                      <a:r>
                        <a:rPr lang="en-US" sz="1400" b="1">
                          <a:effectLst/>
                          <a:latin typeface="Montserrat" panose="00000500000000000000" pitchFamily="50" charset="0"/>
                          <a:ea typeface="Arial"/>
                          <a:cs typeface="Times New Roman"/>
                        </a:rPr>
                        <a:t>Inmetro</a:t>
                      </a:r>
                      <a:endParaRPr lang="en-IN" sz="1200" b="1">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marR="100965">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National Institute of Metrology, Standardization and Industrial Quality</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6"/>
                  </a:ext>
                </a:extLst>
              </a:tr>
              <a:tr h="381000">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ISO</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marR="11811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International Organization for Standardization</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7"/>
                  </a:ext>
                </a:extLst>
              </a:tr>
              <a:tr h="381000">
                <a:tc>
                  <a:txBody>
                    <a:bodyPr/>
                    <a:lstStyle/>
                    <a:p>
                      <a:pPr marL="43815">
                        <a:lnSpc>
                          <a:spcPct val="100000"/>
                        </a:lnSpc>
                        <a:spcAft>
                          <a:spcPts val="0"/>
                        </a:spcAft>
                      </a:pPr>
                      <a:r>
                        <a:rPr lang="en-US" sz="1400" b="1">
                          <a:effectLst/>
                          <a:latin typeface="Montserrat" panose="00000500000000000000" pitchFamily="50" charset="0"/>
                          <a:ea typeface="Arial"/>
                          <a:cs typeface="Times New Roman"/>
                        </a:rPr>
                        <a:t>IT</a:t>
                      </a:r>
                      <a:endParaRPr lang="en-IN" sz="1200" b="1">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Information Technology</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08"/>
                  </a:ext>
                </a:extLst>
              </a:tr>
              <a:tr h="381000">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REACH</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marR="18542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Registration, Evaluation, Authorization and Restriction of Chemicals</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09"/>
                  </a:ext>
                </a:extLst>
              </a:tr>
              <a:tr h="381000">
                <a:tc>
                  <a:txBody>
                    <a:bodyPr/>
                    <a:lstStyle/>
                    <a:p>
                      <a:pPr marL="43815">
                        <a:lnSpc>
                          <a:spcPct val="100000"/>
                        </a:lnSpc>
                        <a:spcAft>
                          <a:spcPts val="0"/>
                        </a:spcAft>
                      </a:pPr>
                      <a:r>
                        <a:rPr lang="en-US" sz="1400" b="1">
                          <a:effectLst/>
                          <a:latin typeface="Montserrat" panose="00000500000000000000" pitchFamily="50" charset="0"/>
                          <a:ea typeface="Arial"/>
                          <a:cs typeface="Times New Roman"/>
                        </a:rPr>
                        <a:t>RoHS</a:t>
                      </a:r>
                      <a:endParaRPr lang="en-IN" sz="1200" b="1">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a:lnSpc>
                          <a:spcPct val="100000"/>
                        </a:lnSpc>
                        <a:spcAft>
                          <a:spcPts val="0"/>
                        </a:spcAft>
                      </a:pPr>
                      <a:r>
                        <a:rPr lang="en-US" sz="1400" b="1" i="0">
                          <a:solidFill>
                            <a:schemeClr val="tx1"/>
                          </a:solidFill>
                          <a:effectLst/>
                          <a:latin typeface="Montserrat" panose="00000500000000000000" pitchFamily="50" charset="0"/>
                          <a:ea typeface="Arial"/>
                          <a:cs typeface="Times New Roman"/>
                        </a:rPr>
                        <a:t>Restriction of Hazardous Substances</a:t>
                      </a:r>
                      <a:endParaRPr lang="en-IN" sz="1200" b="1" i="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10"/>
                  </a:ext>
                </a:extLst>
              </a:tr>
              <a:tr h="381000">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SAE</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65000"/>
                      </a:schemeClr>
                    </a:solidFill>
                  </a:tcPr>
                </a:tc>
                <a:tc>
                  <a:txBody>
                    <a:bodyPr/>
                    <a:lstStyle/>
                    <a:p>
                      <a:pPr marL="4064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Society of Automotive Engineers</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65000"/>
                      </a:schemeClr>
                    </a:solidFill>
                  </a:tcPr>
                </a:tc>
                <a:extLst>
                  <a:ext uri="{0D108BD9-81ED-4DB2-BD59-A6C34878D82A}">
                    <a16:rowId xmlns:a16="http://schemas.microsoft.com/office/drawing/2014/main" val="10011"/>
                  </a:ext>
                </a:extLst>
              </a:tr>
              <a:tr h="381000">
                <a:tc>
                  <a:txBody>
                    <a:bodyPr/>
                    <a:lstStyle/>
                    <a:p>
                      <a:pPr marL="43815">
                        <a:lnSpc>
                          <a:spcPct val="100000"/>
                        </a:lnSpc>
                        <a:spcAft>
                          <a:spcPts val="0"/>
                        </a:spcAft>
                      </a:pPr>
                      <a:r>
                        <a:rPr lang="en-US" sz="1400" b="1" dirty="0">
                          <a:effectLst/>
                          <a:latin typeface="Montserrat" panose="00000500000000000000" pitchFamily="50" charset="0"/>
                          <a:ea typeface="Arial"/>
                          <a:cs typeface="Times New Roman"/>
                        </a:rPr>
                        <a:t>VDA</a:t>
                      </a:r>
                      <a:endParaRPr lang="en-IN" sz="1200" b="1" dirty="0">
                        <a:effectLst/>
                        <a:latin typeface="Montserrat" panose="00000500000000000000" pitchFamily="50" charset="0"/>
                        <a:ea typeface="Arial"/>
                        <a:cs typeface="Times New Roman"/>
                      </a:endParaRPr>
                    </a:p>
                  </a:txBody>
                  <a:tcPr marL="0" marR="0" marT="0" marB="0" anchor="ctr">
                    <a:solidFill>
                      <a:schemeClr val="bg1">
                        <a:lumMod val="75000"/>
                      </a:schemeClr>
                    </a:solidFill>
                  </a:tcPr>
                </a:tc>
                <a:tc>
                  <a:txBody>
                    <a:bodyPr/>
                    <a:lstStyle/>
                    <a:p>
                      <a:pPr marL="40640">
                        <a:lnSpc>
                          <a:spcPct val="100000"/>
                        </a:lnSpc>
                        <a:spcAft>
                          <a:spcPts val="0"/>
                        </a:spcAft>
                      </a:pPr>
                      <a:r>
                        <a:rPr lang="en-US" sz="1400" b="1" i="0" dirty="0">
                          <a:solidFill>
                            <a:schemeClr val="tx1"/>
                          </a:solidFill>
                          <a:effectLst/>
                          <a:latin typeface="Montserrat" panose="00000500000000000000" pitchFamily="50" charset="0"/>
                          <a:ea typeface="Arial"/>
                          <a:cs typeface="Times New Roman"/>
                        </a:rPr>
                        <a:t>German Automotive Industry Association</a:t>
                      </a:r>
                      <a:endParaRPr lang="en-IN" sz="1200" b="1" i="0" dirty="0">
                        <a:solidFill>
                          <a:schemeClr val="tx1"/>
                        </a:solidFill>
                        <a:effectLst/>
                        <a:latin typeface="Montserrat" panose="00000500000000000000" pitchFamily="50" charset="0"/>
                        <a:ea typeface="Arial"/>
                        <a:cs typeface="Times New Roman"/>
                      </a:endParaRPr>
                    </a:p>
                  </a:txBody>
                  <a:tcPr marL="0" marR="0" marT="0" marB="0" anchor="ctr">
                    <a:solidFill>
                      <a:schemeClr val="bg1">
                        <a:lumMod val="75000"/>
                      </a:schemeClr>
                    </a:solidFill>
                  </a:tcPr>
                </a:tc>
                <a:extLst>
                  <a:ext uri="{0D108BD9-81ED-4DB2-BD59-A6C34878D82A}">
                    <a16:rowId xmlns:a16="http://schemas.microsoft.com/office/drawing/2014/main" val="10012"/>
                  </a:ext>
                </a:extLst>
              </a:tr>
            </a:tbl>
          </a:graphicData>
        </a:graphic>
      </p:graphicFrame>
      <p:sp>
        <p:nvSpPr>
          <p:cNvPr id="9" name="Slide Number Placeholder 9">
            <a:extLst>
              <a:ext uri="{FF2B5EF4-FFF2-40B4-BE49-F238E27FC236}">
                <a16:creationId xmlns:a16="http://schemas.microsoft.com/office/drawing/2014/main" id="{D03CF802-6E02-4619-97A4-7017D6C56B82}"/>
              </a:ext>
            </a:extLst>
          </p:cNvPr>
          <p:cNvSpPr txBox="1">
            <a:spLocks/>
          </p:cNvSpPr>
          <p:nvPr/>
        </p:nvSpPr>
        <p:spPr>
          <a:xfrm>
            <a:off x="9067800" y="6406759"/>
            <a:ext cx="685800" cy="365125"/>
          </a:xfrm>
          <a:prstGeom prst="rect">
            <a:avLst/>
          </a:prstGeom>
        </p:spPr>
        <p:txBody>
          <a:bodyPr vert="horz" lIns="95782" tIns="47891" rIns="95782" bIns="47891" rtlCol="0" anchor="ctr"/>
          <a:lstStyle>
            <a:defPPr>
              <a:defRPr lang="en-US"/>
            </a:defPPr>
            <a:lvl1pPr marL="0" algn="r" defTabSz="957816" rtl="0" eaLnBrk="1" latinLnBrk="0" hangingPunct="1">
              <a:defRPr sz="1400" b="1" kern="1200">
                <a:solidFill>
                  <a:schemeClr val="tx1">
                    <a:tint val="75000"/>
                  </a:schemeClr>
                </a:solidFill>
                <a:latin typeface="Montserrat" panose="00000500000000000000" pitchFamily="50" charset="0"/>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a:lstStyle>
          <a:p>
            <a:r>
              <a:rPr lang="en-US" dirty="0">
                <a:solidFill>
                  <a:schemeClr val="accent6">
                    <a:lumMod val="75000"/>
                  </a:schemeClr>
                </a:solidFill>
              </a:rPr>
              <a:t>128</a:t>
            </a:r>
          </a:p>
        </p:txBody>
      </p:sp>
    </p:spTree>
    <p:extLst>
      <p:ext uri="{BB962C8B-B14F-4D97-AF65-F5344CB8AC3E}">
        <p14:creationId xmlns:p14="http://schemas.microsoft.com/office/powerpoint/2010/main" val="2778016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1716</TotalTime>
  <Words>19182</Words>
  <Application>Microsoft Office PowerPoint</Application>
  <PresentationFormat>A4 Paper (210x297 mm)</PresentationFormat>
  <Paragraphs>2412</Paragraphs>
  <Slides>128</Slides>
  <Notes>128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128</vt:i4>
      </vt:variant>
    </vt:vector>
  </HeadingPairs>
  <TitlesOfParts>
    <vt:vector size="133" baseType="lpstr">
      <vt:lpstr>Arial</vt:lpstr>
      <vt:lpstr>Calibri</vt:lpstr>
      <vt:lpstr>Cambria Math</vt:lpstr>
      <vt:lpstr>Montserrat</vt:lpstr>
      <vt:lpstr>Office Theme</vt:lpstr>
      <vt:lpstr>VDA 6.3</vt:lpstr>
      <vt:lpstr>What is VDA 6.3?:</vt:lpstr>
      <vt:lpstr>VDA-QMC</vt:lpstr>
      <vt:lpstr>Phases of VDA 6.3:</vt:lpstr>
      <vt:lpstr>Potential Analysis (P1):</vt:lpstr>
      <vt:lpstr>Evaluation of a Potential Analysis:</vt:lpstr>
      <vt:lpstr>Interpretation of Results:</vt:lpstr>
      <vt:lpstr>Interpretation of Results:</vt:lpstr>
      <vt:lpstr>Interpretation of Results:</vt:lpstr>
      <vt:lpstr>Evaluating a Process Audit for Material Products: Evaluation of The Individual Questions:</vt:lpstr>
      <vt:lpstr>Questions involving Special Product and Process Risk (* Question):</vt:lpstr>
      <vt:lpstr>Overall Level of Compliance:</vt:lpstr>
      <vt:lpstr>Overall Level of Compliance (Continued..):</vt:lpstr>
      <vt:lpstr>Overall Level of Compliance (Continued..):</vt:lpstr>
      <vt:lpstr>Overall Level of Compliance (Continued..):</vt:lpstr>
      <vt:lpstr>Rules for Downgrading:</vt:lpstr>
      <vt:lpstr>Rules for Downgrading (Continued..):</vt:lpstr>
      <vt:lpstr>Questionnaire Overview:</vt:lpstr>
      <vt:lpstr>Questionnaire Overview:</vt:lpstr>
      <vt:lpstr>Questionnaire Overview:</vt:lpstr>
      <vt:lpstr>Questionnaire Overview:</vt:lpstr>
      <vt:lpstr>Questionnaire Overview:</vt:lpstr>
      <vt:lpstr>Questionnaire Overview:</vt:lpstr>
      <vt:lpstr>Questionnaire Overview:</vt:lpstr>
      <vt:lpstr>Questionnaire Overview:</vt:lpstr>
      <vt:lpstr>Questionnaire Overview:</vt:lpstr>
      <vt:lpstr>Questionnaire Overview:</vt:lpstr>
      <vt:lpstr>Questionnaire Overview:</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What things to be kept ready for the Audit?</vt:lpstr>
      <vt:lpstr>Terms &amp; Definitions:</vt:lpstr>
      <vt:lpstr>Terms &amp; Definitions:</vt:lpstr>
      <vt:lpstr>Terms &amp; Definitions:</vt:lpstr>
      <vt:lpstr>Terms &amp; Definitions:</vt:lpstr>
      <vt:lpstr>Terms &amp; Definitions:</vt:lpstr>
      <vt:lpstr>Terms &amp; Definitions:</vt:lpstr>
      <vt:lpstr>Terms &amp; Definitions:</vt:lpstr>
      <vt:lpstr>Terms &amp; Definitions:</vt:lpstr>
      <vt:lpstr>Terms &amp; Definitions:</vt:lpstr>
      <vt:lpstr>Terms &amp; Definitions:</vt:lpstr>
      <vt:lpstr>Terms &amp; Definitions:</vt:lpstr>
      <vt:lpstr>Terms &amp; Definitions:</vt:lpstr>
      <vt:lpstr>Abbreviations:</vt:lpstr>
    </vt:vector>
  </TitlesOfParts>
  <Manager>VDiversify</Manager>
  <Company>VDiversify.com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VDA 6.3 Training Material</dc:title>
  <dc:creator>VDiversify.com</dc:creator>
  <cp:keywords>VDA 6.3, Training Material</cp:keywords>
  <cp:lastModifiedBy>Sachin Ramdurg</cp:lastModifiedBy>
  <cp:revision>579</cp:revision>
  <cp:lastPrinted>2018-11-05T09:05:45Z</cp:lastPrinted>
  <dcterms:created xsi:type="dcterms:W3CDTF">2006-08-16T00:00:00Z</dcterms:created>
  <dcterms:modified xsi:type="dcterms:W3CDTF">2020-04-28T22:59:21Z</dcterms:modified>
  <cp:category>VDA 6.3, Training Material</cp:category>
  <cp:contentStatus>Version 1</cp:contentStatus>
</cp:coreProperties>
</file>